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4"/>
  </p:notesMasterIdLst>
  <p:sldIdLst>
    <p:sldId id="256" r:id="rId2"/>
    <p:sldId id="282" r:id="rId3"/>
    <p:sldId id="259" r:id="rId4"/>
    <p:sldId id="261"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8" r:id="rId20"/>
    <p:sldId id="279" r:id="rId21"/>
    <p:sldId id="280"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94291" autoAdjust="0"/>
  </p:normalViewPr>
  <p:slideViewPr>
    <p:cSldViewPr snapToGrid="0">
      <p:cViewPr varScale="1">
        <p:scale>
          <a:sx n="68" d="100"/>
          <a:sy n="68" d="100"/>
        </p:scale>
        <p:origin x="7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184F4-1C84-4536-B115-C1F5E237E66C}" type="datetimeFigureOut">
              <a:rPr lang="en-US" smtClean="0"/>
              <a:t>6/3/2023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B3444-F166-44EB-BED6-3A9F3DFF7681}" type="slidenum">
              <a:rPr lang="en-US" smtClean="0"/>
              <a:t>‹#›</a:t>
            </a:fld>
            <a:endParaRPr lang="en-US"/>
          </a:p>
        </p:txBody>
      </p:sp>
    </p:spTree>
    <p:extLst>
      <p:ext uri="{BB962C8B-B14F-4D97-AF65-F5344CB8AC3E}">
        <p14:creationId xmlns:p14="http://schemas.microsoft.com/office/powerpoint/2010/main" val="2258222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EB3444-F166-44EB-BED6-3A9F3DFF7681}" type="slidenum">
              <a:rPr lang="en-US" smtClean="0"/>
              <a:t>9</a:t>
            </a:fld>
            <a:endParaRPr lang="en-US"/>
          </a:p>
        </p:txBody>
      </p:sp>
    </p:spTree>
    <p:extLst>
      <p:ext uri="{BB962C8B-B14F-4D97-AF65-F5344CB8AC3E}">
        <p14:creationId xmlns:p14="http://schemas.microsoft.com/office/powerpoint/2010/main" val="292175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EB3444-F166-44EB-BED6-3A9F3DFF7681}" type="slidenum">
              <a:rPr lang="en-US" smtClean="0"/>
              <a:t>13</a:t>
            </a:fld>
            <a:endParaRPr lang="en-US"/>
          </a:p>
        </p:txBody>
      </p:sp>
    </p:spTree>
    <p:extLst>
      <p:ext uri="{BB962C8B-B14F-4D97-AF65-F5344CB8AC3E}">
        <p14:creationId xmlns:p14="http://schemas.microsoft.com/office/powerpoint/2010/main" val="2522563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EB3444-F166-44EB-BED6-3A9F3DFF7681}" type="slidenum">
              <a:rPr lang="en-US" smtClean="0"/>
              <a:t>16</a:t>
            </a:fld>
            <a:endParaRPr lang="en-US"/>
          </a:p>
        </p:txBody>
      </p:sp>
    </p:spTree>
    <p:extLst>
      <p:ext uri="{BB962C8B-B14F-4D97-AF65-F5344CB8AC3E}">
        <p14:creationId xmlns:p14="http://schemas.microsoft.com/office/powerpoint/2010/main" val="1101222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8124CC-E589-475D-80E2-B9B047FF0C72}"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918E7-CB09-43EA-B88C-5E2BC50108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993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8124CC-E589-475D-80E2-B9B047FF0C72}"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918E7-CB09-43EA-B88C-5E2BC5010895}" type="slidenum">
              <a:rPr lang="en-US" smtClean="0"/>
              <a:t>‹#›</a:t>
            </a:fld>
            <a:endParaRPr lang="en-US"/>
          </a:p>
        </p:txBody>
      </p:sp>
    </p:spTree>
    <p:extLst>
      <p:ext uri="{BB962C8B-B14F-4D97-AF65-F5344CB8AC3E}">
        <p14:creationId xmlns:p14="http://schemas.microsoft.com/office/powerpoint/2010/main" val="310665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8124CC-E589-475D-80E2-B9B047FF0C72}"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918E7-CB09-43EA-B88C-5E2BC5010895}" type="slidenum">
              <a:rPr lang="en-US" smtClean="0"/>
              <a:t>‹#›</a:t>
            </a:fld>
            <a:endParaRPr lang="en-US"/>
          </a:p>
        </p:txBody>
      </p:sp>
    </p:spTree>
    <p:extLst>
      <p:ext uri="{BB962C8B-B14F-4D97-AF65-F5344CB8AC3E}">
        <p14:creationId xmlns:p14="http://schemas.microsoft.com/office/powerpoint/2010/main" val="2019511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8124CC-E589-475D-80E2-B9B047FF0C72}"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918E7-CB09-43EA-B88C-5E2BC5010895}" type="slidenum">
              <a:rPr lang="en-US" smtClean="0"/>
              <a:t>‹#›</a:t>
            </a:fld>
            <a:endParaRPr lang="en-US"/>
          </a:p>
        </p:txBody>
      </p:sp>
    </p:spTree>
    <p:extLst>
      <p:ext uri="{BB962C8B-B14F-4D97-AF65-F5344CB8AC3E}">
        <p14:creationId xmlns:p14="http://schemas.microsoft.com/office/powerpoint/2010/main" val="1415374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8124CC-E589-475D-80E2-B9B047FF0C72}"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918E7-CB09-43EA-B88C-5E2BC501089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075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8124CC-E589-475D-80E2-B9B047FF0C72}" type="datetimeFigureOut">
              <a:rPr lang="en-US" smtClean="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918E7-CB09-43EA-B88C-5E2BC5010895}" type="slidenum">
              <a:rPr lang="en-US" smtClean="0"/>
              <a:t>‹#›</a:t>
            </a:fld>
            <a:endParaRPr lang="en-US"/>
          </a:p>
        </p:txBody>
      </p:sp>
    </p:spTree>
    <p:extLst>
      <p:ext uri="{BB962C8B-B14F-4D97-AF65-F5344CB8AC3E}">
        <p14:creationId xmlns:p14="http://schemas.microsoft.com/office/powerpoint/2010/main" val="25337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8124CC-E589-475D-80E2-B9B047FF0C72}" type="datetimeFigureOut">
              <a:rPr lang="en-US" smtClean="0"/>
              <a:t>6/3/2023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918E7-CB09-43EA-B88C-5E2BC5010895}" type="slidenum">
              <a:rPr lang="en-US" smtClean="0"/>
              <a:t>‹#›</a:t>
            </a:fld>
            <a:endParaRPr lang="en-US"/>
          </a:p>
        </p:txBody>
      </p:sp>
    </p:spTree>
    <p:extLst>
      <p:ext uri="{BB962C8B-B14F-4D97-AF65-F5344CB8AC3E}">
        <p14:creationId xmlns:p14="http://schemas.microsoft.com/office/powerpoint/2010/main" val="667365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8124CC-E589-475D-80E2-B9B047FF0C72}" type="datetimeFigureOut">
              <a:rPr lang="en-US" smtClean="0"/>
              <a:t>6/3/2023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918E7-CB09-43EA-B88C-5E2BC5010895}" type="slidenum">
              <a:rPr lang="en-US" smtClean="0"/>
              <a:t>‹#›</a:t>
            </a:fld>
            <a:endParaRPr lang="en-US"/>
          </a:p>
        </p:txBody>
      </p:sp>
    </p:spTree>
    <p:extLst>
      <p:ext uri="{BB962C8B-B14F-4D97-AF65-F5344CB8AC3E}">
        <p14:creationId xmlns:p14="http://schemas.microsoft.com/office/powerpoint/2010/main" val="2384705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08124CC-E589-475D-80E2-B9B047FF0C72}" type="datetimeFigureOut">
              <a:rPr lang="en-US" smtClean="0"/>
              <a:t>6/3/2023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E2918E7-CB09-43EA-B88C-5E2BC5010895}" type="slidenum">
              <a:rPr lang="en-US" smtClean="0"/>
              <a:t>‹#›</a:t>
            </a:fld>
            <a:endParaRPr lang="en-US"/>
          </a:p>
        </p:txBody>
      </p:sp>
    </p:spTree>
    <p:extLst>
      <p:ext uri="{BB962C8B-B14F-4D97-AF65-F5344CB8AC3E}">
        <p14:creationId xmlns:p14="http://schemas.microsoft.com/office/powerpoint/2010/main" val="317161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08124CC-E589-475D-80E2-B9B047FF0C72}" type="datetimeFigureOut">
              <a:rPr lang="en-US" smtClean="0"/>
              <a:t>6/3/2023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E2918E7-CB09-43EA-B88C-5E2BC5010895}" type="slidenum">
              <a:rPr lang="en-US" smtClean="0"/>
              <a:t>‹#›</a:t>
            </a:fld>
            <a:endParaRPr lang="en-US"/>
          </a:p>
        </p:txBody>
      </p:sp>
    </p:spTree>
    <p:extLst>
      <p:ext uri="{BB962C8B-B14F-4D97-AF65-F5344CB8AC3E}">
        <p14:creationId xmlns:p14="http://schemas.microsoft.com/office/powerpoint/2010/main" val="314807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8124CC-E589-475D-80E2-B9B047FF0C72}" type="datetimeFigureOut">
              <a:rPr lang="en-US" smtClean="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918E7-CB09-43EA-B88C-5E2BC5010895}" type="slidenum">
              <a:rPr lang="en-US" smtClean="0"/>
              <a:t>‹#›</a:t>
            </a:fld>
            <a:endParaRPr lang="en-US"/>
          </a:p>
        </p:txBody>
      </p:sp>
    </p:spTree>
    <p:extLst>
      <p:ext uri="{BB962C8B-B14F-4D97-AF65-F5344CB8AC3E}">
        <p14:creationId xmlns:p14="http://schemas.microsoft.com/office/powerpoint/2010/main" val="2942432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08124CC-E589-475D-80E2-B9B047FF0C72}" type="datetimeFigureOut">
              <a:rPr lang="en-US" smtClean="0"/>
              <a:t>6/3/2023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E2918E7-CB09-43EA-B88C-5E2BC501089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0846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38CF-769D-4054-8B24-88ED9231A637}"/>
              </a:ext>
            </a:extLst>
          </p:cNvPr>
          <p:cNvSpPr>
            <a:spLocks noGrp="1"/>
          </p:cNvSpPr>
          <p:nvPr>
            <p:ph type="ctrTitle"/>
          </p:nvPr>
        </p:nvSpPr>
        <p:spPr>
          <a:xfrm>
            <a:off x="366190" y="752102"/>
            <a:ext cx="6372067" cy="3623955"/>
          </a:xfrm>
        </p:spPr>
        <p:txBody>
          <a:bodyPr>
            <a:normAutofit/>
          </a:bodyPr>
          <a:lstStyle/>
          <a:p>
            <a:pPr algn="ctr"/>
            <a:r>
              <a:rPr lang="en-US" sz="4000" i="1" dirty="0">
                <a:latin typeface="Book Antiqua" panose="02040602050305030304" pitchFamily="18" charset="0"/>
              </a:rPr>
              <a:t>Super Mario Using </a:t>
            </a:r>
            <a:r>
              <a:rPr lang="en-US" sz="4000" i="1" dirty="0" err="1">
                <a:latin typeface="Book Antiqua" panose="02040602050305030304" pitchFamily="18" charset="0"/>
              </a:rPr>
              <a:t>Pygame</a:t>
            </a:r>
            <a:r>
              <a:rPr lang="en-US" sz="4000" i="1" dirty="0">
                <a:latin typeface="Book Antiqua" panose="02040602050305030304" pitchFamily="18" charset="0"/>
              </a:rPr>
              <a:t> Library in Python</a:t>
            </a:r>
            <a:br>
              <a:rPr lang="en-US" sz="4000" i="1" dirty="0">
                <a:latin typeface="Book Antiqua" panose="02040602050305030304" pitchFamily="18" charset="0"/>
              </a:rPr>
            </a:br>
            <a:br>
              <a:rPr lang="en-US" sz="4000" i="1" dirty="0">
                <a:latin typeface="Book Antiqua" panose="02040602050305030304" pitchFamily="18" charset="0"/>
              </a:rPr>
            </a:br>
            <a:br>
              <a:rPr lang="en-US" sz="4000" i="1" dirty="0">
                <a:latin typeface="Book Antiqua" panose="02040602050305030304" pitchFamily="18" charset="0"/>
              </a:rPr>
            </a:br>
            <a:r>
              <a:rPr lang="en-US" sz="4000" i="1" dirty="0">
                <a:latin typeface="Book Antiqua" panose="02040602050305030304" pitchFamily="18" charset="0"/>
              </a:rPr>
              <a:t>Sara </a:t>
            </a:r>
            <a:r>
              <a:rPr lang="en-US" sz="4000" i="1" dirty="0" err="1">
                <a:latin typeface="Book Antiqua" panose="02040602050305030304" pitchFamily="18" charset="0"/>
              </a:rPr>
              <a:t>AlSanajleh</a:t>
            </a:r>
            <a:br>
              <a:rPr lang="en-US" sz="4000" dirty="0">
                <a:latin typeface="Book Antiqua" panose="02040602050305030304" pitchFamily="18" charset="0"/>
              </a:rPr>
            </a:br>
            <a:endParaRPr lang="en-US" sz="4000" dirty="0">
              <a:latin typeface="Book Antiqua" panose="02040602050305030304" pitchFamily="18" charset="0"/>
            </a:endParaRPr>
          </a:p>
        </p:txBody>
      </p:sp>
      <p:pic>
        <p:nvPicPr>
          <p:cNvPr id="5" name="Picture 4">
            <a:extLst>
              <a:ext uri="{FF2B5EF4-FFF2-40B4-BE49-F238E27FC236}">
                <a16:creationId xmlns:a16="http://schemas.microsoft.com/office/drawing/2014/main" id="{3ACD7EA4-7A7F-4C45-999D-F7AA8E0FA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8257" y="478301"/>
            <a:ext cx="4825386" cy="5331655"/>
          </a:xfrm>
          <a:prstGeom prst="rect">
            <a:avLst/>
          </a:prstGeom>
        </p:spPr>
      </p:pic>
    </p:spTree>
    <p:extLst>
      <p:ext uri="{BB962C8B-B14F-4D97-AF65-F5344CB8AC3E}">
        <p14:creationId xmlns:p14="http://schemas.microsoft.com/office/powerpoint/2010/main" val="1864410613"/>
      </p:ext>
    </p:extLst>
  </p:cSld>
  <p:clrMapOvr>
    <a:masterClrMapping/>
  </p:clrMapOvr>
  <mc:AlternateContent xmlns:mc="http://schemas.openxmlformats.org/markup-compatibility/2006" xmlns:p14="http://schemas.microsoft.com/office/powerpoint/2010/main">
    <mc:Choice Requires="p14">
      <p:transition spd="slow" p14:dur="2000" advTm="22038"/>
    </mc:Choice>
    <mc:Fallback xmlns="">
      <p:transition spd="slow" advTm="2203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9081-307A-4ADF-AB59-7F8F79C81DD8}"/>
              </a:ext>
            </a:extLst>
          </p:cNvPr>
          <p:cNvSpPr>
            <a:spLocks noGrp="1"/>
          </p:cNvSpPr>
          <p:nvPr>
            <p:ph type="title"/>
          </p:nvPr>
        </p:nvSpPr>
        <p:spPr/>
        <p:txBody>
          <a:bodyPr/>
          <a:lstStyle/>
          <a:p>
            <a:r>
              <a:rPr lang="en-US" dirty="0">
                <a:latin typeface="Book Antiqua" panose="02040602050305030304" pitchFamily="18" charset="0"/>
              </a:rPr>
              <a:t>Gamer</a:t>
            </a:r>
          </a:p>
        </p:txBody>
      </p:sp>
      <p:sp>
        <p:nvSpPr>
          <p:cNvPr id="3" name="Content Placeholder 2">
            <a:extLst>
              <a:ext uri="{FF2B5EF4-FFF2-40B4-BE49-F238E27FC236}">
                <a16:creationId xmlns:a16="http://schemas.microsoft.com/office/drawing/2014/main" id="{C88AADDF-500E-4376-B168-6AF0DEFEADC3}"/>
              </a:ext>
            </a:extLst>
          </p:cNvPr>
          <p:cNvSpPr>
            <a:spLocks noGrp="1"/>
          </p:cNvSpPr>
          <p:nvPr>
            <p:ph idx="1"/>
          </p:nvPr>
        </p:nvSpPr>
        <p:spPr>
          <a:xfrm>
            <a:off x="1097280" y="1824898"/>
            <a:ext cx="10571193" cy="3441602"/>
          </a:xfrm>
        </p:spPr>
        <p:txBody>
          <a:bodyPr/>
          <a:lstStyle/>
          <a:p>
            <a:r>
              <a:rPr lang="en-US" b="1" dirty="0">
                <a:latin typeface="Book Antiqua" panose="02040602050305030304" pitchFamily="18" charset="0"/>
              </a:rPr>
              <a:t>The gamer class </a:t>
            </a:r>
            <a:r>
              <a:rPr lang="en-US" dirty="0">
                <a:latin typeface="Book Antiqua" panose="02040602050305030304" pitchFamily="18" charset="0"/>
              </a:rPr>
              <a:t>encapsulates the behavior and attributes of the player character in the game. It handles player movement, animation, collision detection, and game state changes</a:t>
            </a:r>
          </a:p>
        </p:txBody>
      </p:sp>
      <p:pic>
        <p:nvPicPr>
          <p:cNvPr id="7" name="Picture 6">
            <a:extLst>
              <a:ext uri="{FF2B5EF4-FFF2-40B4-BE49-F238E27FC236}">
                <a16:creationId xmlns:a16="http://schemas.microsoft.com/office/drawing/2014/main" id="{65946EFD-2050-4A25-A289-96D4EA646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254" y="2823350"/>
            <a:ext cx="2885395" cy="3213404"/>
          </a:xfrm>
          <a:prstGeom prst="rect">
            <a:avLst/>
          </a:prstGeom>
        </p:spPr>
      </p:pic>
      <p:pic>
        <p:nvPicPr>
          <p:cNvPr id="9" name="Picture 8">
            <a:extLst>
              <a:ext uri="{FF2B5EF4-FFF2-40B4-BE49-F238E27FC236}">
                <a16:creationId xmlns:a16="http://schemas.microsoft.com/office/drawing/2014/main" id="{8771401B-26B8-47D7-A4BD-890150F76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86" y="2507662"/>
            <a:ext cx="2885393" cy="3213403"/>
          </a:xfrm>
          <a:prstGeom prst="rect">
            <a:avLst/>
          </a:prstGeom>
        </p:spPr>
      </p:pic>
      <p:pic>
        <p:nvPicPr>
          <p:cNvPr id="5" name="Picture 4">
            <a:extLst>
              <a:ext uri="{FF2B5EF4-FFF2-40B4-BE49-F238E27FC236}">
                <a16:creationId xmlns:a16="http://schemas.microsoft.com/office/drawing/2014/main" id="{33D4C99C-2315-4AA8-A6BB-84CBC814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7397" y="2900666"/>
            <a:ext cx="1250123" cy="2427393"/>
          </a:xfrm>
          <a:prstGeom prst="rect">
            <a:avLst/>
          </a:prstGeom>
        </p:spPr>
      </p:pic>
      <p:pic>
        <p:nvPicPr>
          <p:cNvPr id="8" name="Picture 7">
            <a:extLst>
              <a:ext uri="{FF2B5EF4-FFF2-40B4-BE49-F238E27FC236}">
                <a16:creationId xmlns:a16="http://schemas.microsoft.com/office/drawing/2014/main" id="{A56AE08D-566B-4EC6-8E4E-894B5E26C1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3470" y="3577565"/>
            <a:ext cx="983679" cy="1704973"/>
          </a:xfrm>
          <a:prstGeom prst="rect">
            <a:avLst/>
          </a:prstGeom>
        </p:spPr>
      </p:pic>
      <p:sp>
        <p:nvSpPr>
          <p:cNvPr id="4" name="Arrow: Curved Up 3">
            <a:extLst>
              <a:ext uri="{FF2B5EF4-FFF2-40B4-BE49-F238E27FC236}">
                <a16:creationId xmlns:a16="http://schemas.microsoft.com/office/drawing/2014/main" id="{A8E2C63B-7578-5D86-01B4-10A4A66B1060}"/>
              </a:ext>
            </a:extLst>
          </p:cNvPr>
          <p:cNvSpPr/>
          <p:nvPr/>
        </p:nvSpPr>
        <p:spPr>
          <a:xfrm>
            <a:off x="2837149" y="5452608"/>
            <a:ext cx="2310082" cy="72123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urved Up 5">
            <a:extLst>
              <a:ext uri="{FF2B5EF4-FFF2-40B4-BE49-F238E27FC236}">
                <a16:creationId xmlns:a16="http://schemas.microsoft.com/office/drawing/2014/main" id="{82D90039-2899-ABEE-BFB4-82C451F82066}"/>
              </a:ext>
            </a:extLst>
          </p:cNvPr>
          <p:cNvSpPr/>
          <p:nvPr/>
        </p:nvSpPr>
        <p:spPr>
          <a:xfrm>
            <a:off x="8807157" y="5452608"/>
            <a:ext cx="2310082" cy="72123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A1367040-6594-D5F8-1E6D-9D2B9CB03A78}"/>
              </a:ext>
            </a:extLst>
          </p:cNvPr>
          <p:cNvSpPr txBox="1"/>
          <p:nvPr/>
        </p:nvSpPr>
        <p:spPr>
          <a:xfrm>
            <a:off x="3679371" y="5628557"/>
            <a:ext cx="845293" cy="369332"/>
          </a:xfrm>
          <a:prstGeom prst="rect">
            <a:avLst/>
          </a:prstGeom>
          <a:noFill/>
        </p:spPr>
        <p:txBody>
          <a:bodyPr wrap="square" rtlCol="0">
            <a:spAutoFit/>
          </a:bodyPr>
          <a:lstStyle/>
          <a:p>
            <a:r>
              <a:rPr lang="en-US" dirty="0">
                <a:latin typeface="Book Antiqua" panose="02040602050305030304" pitchFamily="18" charset="0"/>
              </a:rPr>
              <a:t>Player</a:t>
            </a:r>
          </a:p>
        </p:txBody>
      </p:sp>
      <p:sp>
        <p:nvSpPr>
          <p:cNvPr id="11" name="TextBox 10">
            <a:extLst>
              <a:ext uri="{FF2B5EF4-FFF2-40B4-BE49-F238E27FC236}">
                <a16:creationId xmlns:a16="http://schemas.microsoft.com/office/drawing/2014/main" id="{3DE8B0AB-7B41-1B56-878B-B43FE4629567}"/>
              </a:ext>
            </a:extLst>
          </p:cNvPr>
          <p:cNvSpPr txBox="1"/>
          <p:nvPr/>
        </p:nvSpPr>
        <p:spPr>
          <a:xfrm>
            <a:off x="9558177" y="5628557"/>
            <a:ext cx="845293" cy="369332"/>
          </a:xfrm>
          <a:prstGeom prst="rect">
            <a:avLst/>
          </a:prstGeom>
          <a:noFill/>
        </p:spPr>
        <p:txBody>
          <a:bodyPr wrap="square" rtlCol="0">
            <a:spAutoFit/>
          </a:bodyPr>
          <a:lstStyle/>
          <a:p>
            <a:r>
              <a:rPr lang="en-US" dirty="0">
                <a:latin typeface="Book Antiqua" panose="02040602050305030304" pitchFamily="18" charset="0"/>
              </a:rPr>
              <a:t>Dead</a:t>
            </a:r>
          </a:p>
        </p:txBody>
      </p:sp>
    </p:spTree>
    <p:extLst>
      <p:ext uri="{BB962C8B-B14F-4D97-AF65-F5344CB8AC3E}">
        <p14:creationId xmlns:p14="http://schemas.microsoft.com/office/powerpoint/2010/main" val="2109253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2A7E-9BDB-4ADA-A4FC-5BC8009CFAD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0573840-B81D-4354-AEF6-5720BEE0FF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71475"/>
            <a:ext cx="5229226" cy="3057525"/>
          </a:xfrm>
        </p:spPr>
      </p:pic>
      <p:pic>
        <p:nvPicPr>
          <p:cNvPr id="7" name="Picture 6">
            <a:extLst>
              <a:ext uri="{FF2B5EF4-FFF2-40B4-BE49-F238E27FC236}">
                <a16:creationId xmlns:a16="http://schemas.microsoft.com/office/drawing/2014/main" id="{54693B34-BA20-4836-9A23-9D2A3502C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013" y="371474"/>
            <a:ext cx="6268325" cy="3057525"/>
          </a:xfrm>
          <a:prstGeom prst="rect">
            <a:avLst/>
          </a:prstGeom>
        </p:spPr>
      </p:pic>
      <p:pic>
        <p:nvPicPr>
          <p:cNvPr id="9" name="Picture 8">
            <a:extLst>
              <a:ext uri="{FF2B5EF4-FFF2-40B4-BE49-F238E27FC236}">
                <a16:creationId xmlns:a16="http://schemas.microsoft.com/office/drawing/2014/main" id="{34A6AC7B-7C44-4A1B-BF1A-3406DE934B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66789"/>
            <a:ext cx="5341257" cy="2919736"/>
          </a:xfrm>
          <a:prstGeom prst="rect">
            <a:avLst/>
          </a:prstGeom>
        </p:spPr>
      </p:pic>
      <p:pic>
        <p:nvPicPr>
          <p:cNvPr id="11" name="Picture 10">
            <a:extLst>
              <a:ext uri="{FF2B5EF4-FFF2-40B4-BE49-F238E27FC236}">
                <a16:creationId xmlns:a16="http://schemas.microsoft.com/office/drawing/2014/main" id="{A02431EA-C10D-483F-9DA0-D707190BD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1257" y="3566789"/>
            <a:ext cx="3043919" cy="2919736"/>
          </a:xfrm>
          <a:prstGeom prst="rect">
            <a:avLst/>
          </a:prstGeom>
        </p:spPr>
      </p:pic>
      <p:pic>
        <p:nvPicPr>
          <p:cNvPr id="13" name="Picture 12">
            <a:extLst>
              <a:ext uri="{FF2B5EF4-FFF2-40B4-BE49-F238E27FC236}">
                <a16:creationId xmlns:a16="http://schemas.microsoft.com/office/drawing/2014/main" id="{7FCD8B75-5525-4E7A-B32C-951FB968C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5548" y="3566789"/>
            <a:ext cx="3996452" cy="2919736"/>
          </a:xfrm>
          <a:prstGeom prst="rect">
            <a:avLst/>
          </a:prstGeom>
        </p:spPr>
      </p:pic>
    </p:spTree>
    <p:extLst>
      <p:ext uri="{BB962C8B-B14F-4D97-AF65-F5344CB8AC3E}">
        <p14:creationId xmlns:p14="http://schemas.microsoft.com/office/powerpoint/2010/main" val="1160310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9B44-8555-4002-AD88-BA743F0A5450}"/>
              </a:ext>
            </a:extLst>
          </p:cNvPr>
          <p:cNvSpPr>
            <a:spLocks noGrp="1"/>
          </p:cNvSpPr>
          <p:nvPr>
            <p:ph type="title"/>
          </p:nvPr>
        </p:nvSpPr>
        <p:spPr/>
        <p:txBody>
          <a:bodyPr/>
          <a:lstStyle/>
          <a:p>
            <a:r>
              <a:rPr lang="en-US" dirty="0">
                <a:latin typeface="Book Antiqua" panose="02040602050305030304" pitchFamily="18" charset="0"/>
              </a:rPr>
              <a:t>Turtle</a:t>
            </a:r>
          </a:p>
        </p:txBody>
      </p:sp>
      <p:sp>
        <p:nvSpPr>
          <p:cNvPr id="3" name="Content Placeholder 2">
            <a:extLst>
              <a:ext uri="{FF2B5EF4-FFF2-40B4-BE49-F238E27FC236}">
                <a16:creationId xmlns:a16="http://schemas.microsoft.com/office/drawing/2014/main" id="{02BC3D8C-D6F0-4E4D-8A47-90828B41B27F}"/>
              </a:ext>
            </a:extLst>
          </p:cNvPr>
          <p:cNvSpPr>
            <a:spLocks noGrp="1"/>
          </p:cNvSpPr>
          <p:nvPr>
            <p:ph idx="1"/>
          </p:nvPr>
        </p:nvSpPr>
        <p:spPr>
          <a:xfrm>
            <a:off x="1097280" y="1828798"/>
            <a:ext cx="9603275" cy="4382861"/>
          </a:xfrm>
        </p:spPr>
        <p:txBody>
          <a:bodyPr>
            <a:normAutofit/>
          </a:bodyPr>
          <a:lstStyle/>
          <a:p>
            <a:pPr>
              <a:lnSpc>
                <a:spcPct val="100000"/>
              </a:lnSpc>
              <a:buFont typeface="Wingdings" panose="05000000000000000000" pitchFamily="2" charset="2"/>
              <a:buChar char="Ø"/>
            </a:pPr>
            <a:r>
              <a:rPr kumimoji="0" lang="en-US" altLang="en-US" sz="1800" b="1" i="0" u="none" strike="noStrike" cap="none" normalizeH="0" baseline="0" dirty="0">
                <a:ln>
                  <a:noFill/>
                </a:ln>
                <a:solidFill>
                  <a:schemeClr val="tx1"/>
                </a:solidFill>
                <a:effectLst/>
                <a:latin typeface="Book Antiqua" panose="02040602050305030304" pitchFamily="18" charset="0"/>
              </a:rPr>
              <a:t>Turtle</a:t>
            </a:r>
            <a:r>
              <a:rPr kumimoji="0" lang="en-US" altLang="en-US" sz="1800" b="0" i="0" u="none" strike="noStrike" cap="none" normalizeH="0" baseline="0" dirty="0">
                <a:ln>
                  <a:noFill/>
                </a:ln>
                <a:solidFill>
                  <a:srgbClr val="374151"/>
                </a:solidFill>
                <a:effectLst/>
                <a:latin typeface="Book Antiqua" panose="02040602050305030304" pitchFamily="18" charset="0"/>
              </a:rPr>
              <a:t> class </a:t>
            </a:r>
          </a:p>
          <a:p>
            <a:pPr lvl="1">
              <a:lnSpc>
                <a:spcPct val="100000"/>
              </a:lnSpc>
            </a:pPr>
            <a:r>
              <a:rPr kumimoji="0" lang="en-US" altLang="en-US" b="0" i="0" u="none" strike="noStrike" cap="none" normalizeH="0" baseline="0" dirty="0">
                <a:ln>
                  <a:noFill/>
                </a:ln>
                <a:solidFill>
                  <a:srgbClr val="374151"/>
                </a:solidFill>
                <a:effectLst/>
                <a:latin typeface="Book Antiqua" panose="02040602050305030304" pitchFamily="18" charset="0"/>
              </a:rPr>
              <a:t>encapsulates the behavior and attributes of a turtle enemy. It handles the turtle's movement, position, and update logic</a:t>
            </a:r>
            <a:endParaRPr lang="en-US" dirty="0">
              <a:latin typeface="Book Antiqua" panose="02040602050305030304" pitchFamily="18" charset="0"/>
            </a:endParaRPr>
          </a:p>
          <a:p>
            <a:pPr>
              <a:lnSpc>
                <a:spcPct val="100000"/>
              </a:lnSpc>
              <a:buFont typeface="Wingdings" panose="05000000000000000000" pitchFamily="2" charset="2"/>
              <a:buChar char="Ø"/>
            </a:pPr>
            <a:r>
              <a:rPr lang="en-US" sz="1800" b="1" dirty="0" err="1">
                <a:latin typeface="Book Antiqua" panose="02040602050305030304" pitchFamily="18" charset="0"/>
              </a:rPr>
              <a:t>pygame.sprite.Sprite</a:t>
            </a:r>
            <a:r>
              <a:rPr lang="en-US" sz="1800" b="1" dirty="0">
                <a:latin typeface="Book Antiqua" panose="02040602050305030304" pitchFamily="18" charset="0"/>
              </a:rPr>
              <a:t> </a:t>
            </a:r>
          </a:p>
          <a:p>
            <a:pPr lvl="1">
              <a:lnSpc>
                <a:spcPct val="100000"/>
              </a:lnSpc>
            </a:pPr>
            <a:r>
              <a:rPr lang="en-US" sz="1600" dirty="0">
                <a:latin typeface="Book Antiqua" panose="02040602050305030304" pitchFamily="18" charset="0"/>
              </a:rPr>
              <a:t>provides a foundation for creating and managing sprites in games</a:t>
            </a:r>
          </a:p>
          <a:p>
            <a:pPr marL="0" indent="0">
              <a:buNone/>
            </a:pPr>
            <a:endParaRPr lang="en-US" sz="1800" b="1" dirty="0">
              <a:latin typeface="Book Antiqua" panose="02040602050305030304" pitchFamily="18" charset="0"/>
            </a:endParaRPr>
          </a:p>
        </p:txBody>
      </p:sp>
      <p:sp>
        <p:nvSpPr>
          <p:cNvPr id="5" name="Rectangle 2">
            <a:extLst>
              <a:ext uri="{FF2B5EF4-FFF2-40B4-BE49-F238E27FC236}">
                <a16:creationId xmlns:a16="http://schemas.microsoft.com/office/drawing/2014/main" id="{3C6A52DA-8181-479A-9C32-DD65238072CF}"/>
              </a:ext>
            </a:extLst>
          </p:cNvPr>
          <p:cNvSpPr>
            <a:spLocks noChangeArrowheads="1"/>
          </p:cNvSpPr>
          <p:nvPr/>
        </p:nvSpPr>
        <p:spPr bwMode="auto">
          <a:xfrm>
            <a:off x="1130270" y="1362693"/>
            <a:ext cx="184731" cy="369332"/>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FB438F6-E0FC-4886-B0E3-B76FA67DD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298" y="3714826"/>
            <a:ext cx="5491461" cy="2621601"/>
          </a:xfrm>
          <a:prstGeom prst="rect">
            <a:avLst/>
          </a:prstGeom>
        </p:spPr>
      </p:pic>
      <p:pic>
        <p:nvPicPr>
          <p:cNvPr id="6" name="Picture 5">
            <a:extLst>
              <a:ext uri="{FF2B5EF4-FFF2-40B4-BE49-F238E27FC236}">
                <a16:creationId xmlns:a16="http://schemas.microsoft.com/office/drawing/2014/main" id="{921B7F57-BC10-4414-8853-56A9E4391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395" y="4227720"/>
            <a:ext cx="1871992" cy="1595814"/>
          </a:xfrm>
          <a:prstGeom prst="rect">
            <a:avLst/>
          </a:prstGeom>
        </p:spPr>
      </p:pic>
    </p:spTree>
    <p:extLst>
      <p:ext uri="{BB962C8B-B14F-4D97-AF65-F5344CB8AC3E}">
        <p14:creationId xmlns:p14="http://schemas.microsoft.com/office/powerpoint/2010/main" val="323728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041E8-C590-4538-9C7E-16D5766DD3B0}"/>
              </a:ext>
            </a:extLst>
          </p:cNvPr>
          <p:cNvSpPr>
            <a:spLocks noGrp="1"/>
          </p:cNvSpPr>
          <p:nvPr>
            <p:ph type="title"/>
          </p:nvPr>
        </p:nvSpPr>
        <p:spPr/>
        <p:txBody>
          <a:bodyPr>
            <a:normAutofit/>
          </a:bodyPr>
          <a:lstStyle/>
          <a:p>
            <a:r>
              <a:rPr lang="en-US" dirty="0">
                <a:latin typeface="Book Antiqua" panose="02040602050305030304" pitchFamily="18" charset="0"/>
              </a:rPr>
              <a:t>Platform</a:t>
            </a:r>
          </a:p>
        </p:txBody>
      </p:sp>
      <p:pic>
        <p:nvPicPr>
          <p:cNvPr id="5" name="Content Placeholder 4">
            <a:extLst>
              <a:ext uri="{FF2B5EF4-FFF2-40B4-BE49-F238E27FC236}">
                <a16:creationId xmlns:a16="http://schemas.microsoft.com/office/drawing/2014/main" id="{AF3EF5F9-2BB1-49B2-B0B3-A27CEF57A9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5826" y="2909207"/>
            <a:ext cx="6672262" cy="3294063"/>
          </a:xfrm>
        </p:spPr>
      </p:pic>
      <p:pic>
        <p:nvPicPr>
          <p:cNvPr id="4" name="Picture 3">
            <a:extLst>
              <a:ext uri="{FF2B5EF4-FFF2-40B4-BE49-F238E27FC236}">
                <a16:creationId xmlns:a16="http://schemas.microsoft.com/office/drawing/2014/main" id="{020C131A-2064-4B97-BE6D-B828F3D64BE3}"/>
              </a:ext>
            </a:extLst>
          </p:cNvPr>
          <p:cNvPicPr>
            <a:picLocks noChangeAspect="1"/>
          </p:cNvPicPr>
          <p:nvPr/>
        </p:nvPicPr>
        <p:blipFill rotWithShape="1">
          <a:blip r:embed="rId4">
            <a:extLst>
              <a:ext uri="{28A0092B-C50C-407E-A947-70E740481C1C}">
                <a14:useLocalDpi xmlns:a14="http://schemas.microsoft.com/office/drawing/2010/main" val="0"/>
              </a:ext>
            </a:extLst>
          </a:blip>
          <a:srcRect r="18187" b="30242"/>
          <a:stretch/>
        </p:blipFill>
        <p:spPr>
          <a:xfrm>
            <a:off x="8416546" y="4004264"/>
            <a:ext cx="2739134" cy="1362393"/>
          </a:xfrm>
          <a:prstGeom prst="rect">
            <a:avLst/>
          </a:prstGeom>
        </p:spPr>
      </p:pic>
      <p:sp>
        <p:nvSpPr>
          <p:cNvPr id="3" name="TextBox 2">
            <a:extLst>
              <a:ext uri="{FF2B5EF4-FFF2-40B4-BE49-F238E27FC236}">
                <a16:creationId xmlns:a16="http://schemas.microsoft.com/office/drawing/2014/main" id="{514EEE30-0FB9-54AB-2A16-CB261DFDC93B}"/>
              </a:ext>
            </a:extLst>
          </p:cNvPr>
          <p:cNvSpPr txBox="1"/>
          <p:nvPr/>
        </p:nvSpPr>
        <p:spPr>
          <a:xfrm>
            <a:off x="1097280" y="1861618"/>
            <a:ext cx="10175966" cy="923330"/>
          </a:xfrm>
          <a:prstGeom prst="rect">
            <a:avLst/>
          </a:prstGeom>
          <a:noFill/>
        </p:spPr>
        <p:txBody>
          <a:bodyPr wrap="square" rtlCol="0">
            <a:spAutoFit/>
          </a:bodyPr>
          <a:lstStyle/>
          <a:p>
            <a:r>
              <a:rPr lang="en-US" sz="1800" b="1" dirty="0">
                <a:latin typeface="Book Antiqua" panose="02040602050305030304" pitchFamily="18" charset="0"/>
              </a:rPr>
              <a:t>Platform class </a:t>
            </a:r>
            <a:br>
              <a:rPr lang="en-US" sz="1800" b="1" dirty="0">
                <a:latin typeface="Book Antiqua" panose="02040602050305030304" pitchFamily="18" charset="0"/>
              </a:rPr>
            </a:br>
            <a:r>
              <a:rPr lang="en-US" sz="1800" dirty="0">
                <a:latin typeface="Book Antiqua" panose="02040602050305030304" pitchFamily="18" charset="0"/>
              </a:rPr>
              <a:t>encapsulates the behavior and attributes of a platform object. It handles the platform's movement, position, and update logic.</a:t>
            </a:r>
            <a:endParaRPr lang="en-US" dirty="0">
              <a:latin typeface="Book Antiqua" panose="02040602050305030304" pitchFamily="18" charset="0"/>
            </a:endParaRPr>
          </a:p>
        </p:txBody>
      </p:sp>
    </p:spTree>
    <p:extLst>
      <p:ext uri="{BB962C8B-B14F-4D97-AF65-F5344CB8AC3E}">
        <p14:creationId xmlns:p14="http://schemas.microsoft.com/office/powerpoint/2010/main" val="259780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ED997-CBD0-42E0-BD28-E155ABA8E87C}"/>
              </a:ext>
            </a:extLst>
          </p:cNvPr>
          <p:cNvSpPr>
            <a:spLocks noGrp="1"/>
          </p:cNvSpPr>
          <p:nvPr>
            <p:ph type="title"/>
          </p:nvPr>
        </p:nvSpPr>
        <p:spPr/>
        <p:txBody>
          <a:bodyPr>
            <a:normAutofit/>
          </a:bodyPr>
          <a:lstStyle/>
          <a:p>
            <a:r>
              <a:rPr lang="en-US" dirty="0">
                <a:latin typeface="Book Antiqua" panose="02040602050305030304" pitchFamily="18" charset="0"/>
              </a:rPr>
              <a:t>Fire     </a:t>
            </a:r>
          </a:p>
        </p:txBody>
      </p:sp>
      <p:pic>
        <p:nvPicPr>
          <p:cNvPr id="5" name="Content Placeholder 4">
            <a:extLst>
              <a:ext uri="{FF2B5EF4-FFF2-40B4-BE49-F238E27FC236}">
                <a16:creationId xmlns:a16="http://schemas.microsoft.com/office/drawing/2014/main" id="{261F0B49-C24E-4CBA-8DAA-BD517CCF32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3336767"/>
            <a:ext cx="5870605" cy="2567907"/>
          </a:xfrm>
        </p:spPr>
      </p:pic>
      <p:pic>
        <p:nvPicPr>
          <p:cNvPr id="4" name="Picture 3">
            <a:extLst>
              <a:ext uri="{FF2B5EF4-FFF2-40B4-BE49-F238E27FC236}">
                <a16:creationId xmlns:a16="http://schemas.microsoft.com/office/drawing/2014/main" id="{A8F1679B-2263-439F-AA20-479BA82E4981}"/>
              </a:ext>
            </a:extLst>
          </p:cNvPr>
          <p:cNvPicPr>
            <a:picLocks noChangeAspect="1"/>
          </p:cNvPicPr>
          <p:nvPr/>
        </p:nvPicPr>
        <p:blipFill rotWithShape="1">
          <a:blip r:embed="rId3">
            <a:extLst>
              <a:ext uri="{28A0092B-C50C-407E-A947-70E740481C1C}">
                <a14:useLocalDpi xmlns:a14="http://schemas.microsoft.com/office/drawing/2010/main" val="0"/>
              </a:ext>
            </a:extLst>
          </a:blip>
          <a:srcRect l="10548" r="13991" b="23821"/>
          <a:stretch/>
        </p:blipFill>
        <p:spPr>
          <a:xfrm>
            <a:off x="8044543" y="3931359"/>
            <a:ext cx="2536372" cy="1378724"/>
          </a:xfrm>
          <a:prstGeom prst="rect">
            <a:avLst/>
          </a:prstGeom>
        </p:spPr>
      </p:pic>
      <p:sp>
        <p:nvSpPr>
          <p:cNvPr id="3" name="TextBox 2">
            <a:extLst>
              <a:ext uri="{FF2B5EF4-FFF2-40B4-BE49-F238E27FC236}">
                <a16:creationId xmlns:a16="http://schemas.microsoft.com/office/drawing/2014/main" id="{0BC6EFD4-C348-2102-B39F-C5005B53D67F}"/>
              </a:ext>
            </a:extLst>
          </p:cNvPr>
          <p:cNvSpPr txBox="1"/>
          <p:nvPr/>
        </p:nvSpPr>
        <p:spPr>
          <a:xfrm>
            <a:off x="1097280" y="1911029"/>
            <a:ext cx="10163761" cy="923330"/>
          </a:xfrm>
          <a:prstGeom prst="rect">
            <a:avLst/>
          </a:prstGeom>
          <a:noFill/>
        </p:spPr>
        <p:txBody>
          <a:bodyPr wrap="square" rtlCol="0">
            <a:spAutoFit/>
          </a:bodyPr>
          <a:lstStyle/>
          <a:p>
            <a:r>
              <a:rPr lang="en-US" b="1" dirty="0">
                <a:latin typeface="Book Antiqua" panose="02040602050305030304" pitchFamily="18" charset="0"/>
              </a:rPr>
              <a:t>Fire class </a:t>
            </a:r>
            <a:r>
              <a:rPr lang="en-US" dirty="0">
                <a:latin typeface="Book Antiqua" panose="02040602050305030304" pitchFamily="18" charset="0"/>
              </a:rPr>
              <a:t>encapsulates the behavior and attributes of a fire object. It provides the functionality to display and handle collisions with other sprites in the game.</a:t>
            </a:r>
            <a:br>
              <a:rPr lang="en-US" dirty="0">
                <a:latin typeface="Book Antiqua" panose="02040602050305030304" pitchFamily="18" charset="0"/>
              </a:rPr>
            </a:br>
            <a:endParaRPr lang="en-US" dirty="0">
              <a:latin typeface="Book Antiqua" panose="02040602050305030304" pitchFamily="18" charset="0"/>
            </a:endParaRPr>
          </a:p>
        </p:txBody>
      </p:sp>
    </p:spTree>
    <p:extLst>
      <p:ext uri="{BB962C8B-B14F-4D97-AF65-F5344CB8AC3E}">
        <p14:creationId xmlns:p14="http://schemas.microsoft.com/office/powerpoint/2010/main" val="2875278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D919-C054-465A-A9B9-BFC0C6ACBF77}"/>
              </a:ext>
            </a:extLst>
          </p:cNvPr>
          <p:cNvSpPr>
            <a:spLocks noGrp="1"/>
          </p:cNvSpPr>
          <p:nvPr>
            <p:ph type="title"/>
          </p:nvPr>
        </p:nvSpPr>
        <p:spPr/>
        <p:txBody>
          <a:bodyPr>
            <a:normAutofit/>
          </a:bodyPr>
          <a:lstStyle/>
          <a:p>
            <a:br>
              <a:rPr lang="en-US" dirty="0">
                <a:latin typeface="Book Antiqua" panose="02040602050305030304" pitchFamily="18" charset="0"/>
              </a:rPr>
            </a:br>
            <a:r>
              <a:rPr lang="en-US" dirty="0">
                <a:latin typeface="Book Antiqua" panose="02040602050305030304" pitchFamily="18" charset="0"/>
              </a:rPr>
              <a:t>Coin</a:t>
            </a:r>
            <a:endParaRPr lang="en-US" sz="3600" b="1" dirty="0">
              <a:latin typeface="Book Antiqua" panose="02040602050305030304" pitchFamily="18" charset="0"/>
            </a:endParaRPr>
          </a:p>
        </p:txBody>
      </p:sp>
      <p:pic>
        <p:nvPicPr>
          <p:cNvPr id="5" name="Content Placeholder 4">
            <a:extLst>
              <a:ext uri="{FF2B5EF4-FFF2-40B4-BE49-F238E27FC236}">
                <a16:creationId xmlns:a16="http://schemas.microsoft.com/office/drawing/2014/main" id="{C6A7692F-FA45-4CF2-A5A8-1CACAB0881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0296" y="3023287"/>
            <a:ext cx="5738162" cy="2363101"/>
          </a:xfrm>
        </p:spPr>
      </p:pic>
      <p:pic>
        <p:nvPicPr>
          <p:cNvPr id="4" name="Picture 3">
            <a:extLst>
              <a:ext uri="{FF2B5EF4-FFF2-40B4-BE49-F238E27FC236}">
                <a16:creationId xmlns:a16="http://schemas.microsoft.com/office/drawing/2014/main" id="{A6C297E8-38C8-4C67-A407-DE6493293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7895771" y="3429000"/>
            <a:ext cx="2569027" cy="1909647"/>
          </a:xfrm>
          <a:prstGeom prst="rect">
            <a:avLst/>
          </a:prstGeom>
        </p:spPr>
      </p:pic>
      <p:sp>
        <p:nvSpPr>
          <p:cNvPr id="6" name="TextBox 5">
            <a:extLst>
              <a:ext uri="{FF2B5EF4-FFF2-40B4-BE49-F238E27FC236}">
                <a16:creationId xmlns:a16="http://schemas.microsoft.com/office/drawing/2014/main" id="{1466301C-A371-CD7B-0164-CE78076F7366}"/>
              </a:ext>
            </a:extLst>
          </p:cNvPr>
          <p:cNvSpPr txBox="1"/>
          <p:nvPr/>
        </p:nvSpPr>
        <p:spPr>
          <a:xfrm>
            <a:off x="1097280" y="1822958"/>
            <a:ext cx="10058400" cy="923330"/>
          </a:xfrm>
          <a:prstGeom prst="rect">
            <a:avLst/>
          </a:prstGeom>
          <a:noFill/>
        </p:spPr>
        <p:txBody>
          <a:bodyPr wrap="square">
            <a:spAutoFit/>
          </a:bodyPr>
          <a:lstStyle/>
          <a:p>
            <a:r>
              <a:rPr lang="en-US" b="1" dirty="0">
                <a:latin typeface="Book Antiqua" panose="02040602050305030304" pitchFamily="18" charset="0"/>
              </a:rPr>
              <a:t>Money class </a:t>
            </a:r>
            <a:r>
              <a:rPr lang="en-US" dirty="0">
                <a:latin typeface="Book Antiqua" panose="02040602050305030304" pitchFamily="18" charset="0"/>
              </a:rPr>
              <a:t>encapsulates the behavior and attributes of a money/coin object. It provides the functionality to display and handle collisions with other sprites in the game.</a:t>
            </a:r>
            <a:br>
              <a:rPr lang="en-US" dirty="0">
                <a:latin typeface="Book Antiqua" panose="02040602050305030304" pitchFamily="18" charset="0"/>
              </a:rPr>
            </a:br>
            <a:endParaRPr lang="en-US" dirty="0">
              <a:latin typeface="Book Antiqua" panose="02040602050305030304" pitchFamily="18" charset="0"/>
            </a:endParaRPr>
          </a:p>
        </p:txBody>
      </p:sp>
    </p:spTree>
    <p:extLst>
      <p:ext uri="{BB962C8B-B14F-4D97-AF65-F5344CB8AC3E}">
        <p14:creationId xmlns:p14="http://schemas.microsoft.com/office/powerpoint/2010/main" val="408171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F0D0F-F20D-4CC9-B6F8-BE02326D7671}"/>
              </a:ext>
            </a:extLst>
          </p:cNvPr>
          <p:cNvSpPr>
            <a:spLocks noGrp="1"/>
          </p:cNvSpPr>
          <p:nvPr>
            <p:ph type="title"/>
          </p:nvPr>
        </p:nvSpPr>
        <p:spPr/>
        <p:txBody>
          <a:bodyPr>
            <a:normAutofit/>
          </a:bodyPr>
          <a:lstStyle/>
          <a:p>
            <a:r>
              <a:rPr lang="en-US" dirty="0">
                <a:latin typeface="Book Antiqua" panose="02040602050305030304" pitchFamily="18" charset="0"/>
              </a:rPr>
              <a:t>Exit </a:t>
            </a:r>
            <a:endParaRPr lang="en-US" sz="4000" b="1" dirty="0">
              <a:latin typeface="Book Antiqua" panose="02040602050305030304" pitchFamily="18" charset="0"/>
            </a:endParaRPr>
          </a:p>
        </p:txBody>
      </p:sp>
      <p:pic>
        <p:nvPicPr>
          <p:cNvPr id="9" name="Content Placeholder 8">
            <a:extLst>
              <a:ext uri="{FF2B5EF4-FFF2-40B4-BE49-F238E27FC236}">
                <a16:creationId xmlns:a16="http://schemas.microsoft.com/office/drawing/2014/main" id="{5BA9706A-1FD9-4761-905D-C37239FB40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73283" y="3365600"/>
            <a:ext cx="4865717" cy="2314575"/>
          </a:xfrm>
        </p:spPr>
      </p:pic>
      <p:pic>
        <p:nvPicPr>
          <p:cNvPr id="4" name="Picture 3">
            <a:extLst>
              <a:ext uri="{FF2B5EF4-FFF2-40B4-BE49-F238E27FC236}">
                <a16:creationId xmlns:a16="http://schemas.microsoft.com/office/drawing/2014/main" id="{36271042-FF3E-4B49-BD63-467632C07313}"/>
              </a:ext>
            </a:extLst>
          </p:cNvPr>
          <p:cNvPicPr>
            <a:picLocks noChangeAspect="1"/>
          </p:cNvPicPr>
          <p:nvPr/>
        </p:nvPicPr>
        <p:blipFill rotWithShape="1">
          <a:blip r:embed="rId4">
            <a:extLst>
              <a:ext uri="{28A0092B-C50C-407E-A947-70E740481C1C}">
                <a14:useLocalDpi xmlns:a14="http://schemas.microsoft.com/office/drawing/2010/main" val="0"/>
              </a:ext>
            </a:extLst>
          </a:blip>
          <a:srcRect r="13851" b="6546"/>
          <a:stretch/>
        </p:blipFill>
        <p:spPr>
          <a:xfrm>
            <a:off x="8403092" y="3528143"/>
            <a:ext cx="1263423" cy="1989490"/>
          </a:xfrm>
          <a:prstGeom prst="rect">
            <a:avLst/>
          </a:prstGeom>
        </p:spPr>
      </p:pic>
      <p:sp>
        <p:nvSpPr>
          <p:cNvPr id="5" name="TextBox 4">
            <a:extLst>
              <a:ext uri="{FF2B5EF4-FFF2-40B4-BE49-F238E27FC236}">
                <a16:creationId xmlns:a16="http://schemas.microsoft.com/office/drawing/2014/main" id="{18A74371-E342-99FC-8725-42923DE56D59}"/>
              </a:ext>
            </a:extLst>
          </p:cNvPr>
          <p:cNvSpPr txBox="1"/>
          <p:nvPr/>
        </p:nvSpPr>
        <p:spPr>
          <a:xfrm>
            <a:off x="1097280" y="1951316"/>
            <a:ext cx="10058400" cy="923330"/>
          </a:xfrm>
          <a:prstGeom prst="rect">
            <a:avLst/>
          </a:prstGeom>
          <a:noFill/>
        </p:spPr>
        <p:txBody>
          <a:bodyPr wrap="square">
            <a:spAutoFit/>
          </a:bodyPr>
          <a:lstStyle/>
          <a:p>
            <a:r>
              <a:rPr lang="en-US" b="1" dirty="0">
                <a:latin typeface="Book Antiqua" panose="02040602050305030304" pitchFamily="18" charset="0"/>
              </a:rPr>
              <a:t>Exit class </a:t>
            </a:r>
            <a:r>
              <a:rPr lang="en-US" dirty="0">
                <a:latin typeface="Book Antiqua" panose="02040602050305030304" pitchFamily="18" charset="0"/>
              </a:rPr>
              <a:t>encapsulates the behavior and attributes of an exit object. It provides the functionality to display and handle collisions with other sprites in the game, indicating the point where the player can exit the level</a:t>
            </a:r>
          </a:p>
        </p:txBody>
      </p:sp>
    </p:spTree>
    <p:extLst>
      <p:ext uri="{BB962C8B-B14F-4D97-AF65-F5344CB8AC3E}">
        <p14:creationId xmlns:p14="http://schemas.microsoft.com/office/powerpoint/2010/main" val="2277498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060C3-E3FF-4FC3-A4DA-701049B23FF4}"/>
              </a:ext>
            </a:extLst>
          </p:cNvPr>
          <p:cNvSpPr>
            <a:spLocks noGrp="1"/>
          </p:cNvSpPr>
          <p:nvPr>
            <p:ph type="title"/>
          </p:nvPr>
        </p:nvSpPr>
        <p:spPr/>
        <p:txBody>
          <a:bodyPr>
            <a:normAutofit/>
          </a:bodyPr>
          <a:lstStyle/>
          <a:p>
            <a:r>
              <a:rPr lang="en-US" dirty="0">
                <a:latin typeface="Book Antiqua" panose="02040602050305030304" pitchFamily="18" charset="0"/>
              </a:rPr>
              <a:t>Fun</a:t>
            </a:r>
          </a:p>
        </p:txBody>
      </p:sp>
      <p:pic>
        <p:nvPicPr>
          <p:cNvPr id="5" name="Content Placeholder 4">
            <a:extLst>
              <a:ext uri="{FF2B5EF4-FFF2-40B4-BE49-F238E27FC236}">
                <a16:creationId xmlns:a16="http://schemas.microsoft.com/office/drawing/2014/main" id="{E0EE3DA6-032F-4D2D-9141-2226F0AD63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000375"/>
            <a:ext cx="4807745" cy="3294063"/>
          </a:xfrm>
        </p:spPr>
      </p:pic>
      <p:pic>
        <p:nvPicPr>
          <p:cNvPr id="7" name="Picture 6">
            <a:extLst>
              <a:ext uri="{FF2B5EF4-FFF2-40B4-BE49-F238E27FC236}">
                <a16:creationId xmlns:a16="http://schemas.microsoft.com/office/drawing/2014/main" id="{646226EC-DC8E-46C9-8E50-04D7AFD40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746" y="3000375"/>
            <a:ext cx="4707730" cy="3294063"/>
          </a:xfrm>
          <a:prstGeom prst="rect">
            <a:avLst/>
          </a:prstGeom>
        </p:spPr>
      </p:pic>
      <p:pic>
        <p:nvPicPr>
          <p:cNvPr id="9" name="Picture 8">
            <a:extLst>
              <a:ext uri="{FF2B5EF4-FFF2-40B4-BE49-F238E27FC236}">
                <a16:creationId xmlns:a16="http://schemas.microsoft.com/office/drawing/2014/main" id="{3A02AE91-56E8-45E7-825E-7D71CF708A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5476" y="3000375"/>
            <a:ext cx="2676524" cy="3294063"/>
          </a:xfrm>
          <a:prstGeom prst="rect">
            <a:avLst/>
          </a:prstGeom>
        </p:spPr>
      </p:pic>
      <p:sp>
        <p:nvSpPr>
          <p:cNvPr id="4" name="TextBox 3">
            <a:extLst>
              <a:ext uri="{FF2B5EF4-FFF2-40B4-BE49-F238E27FC236}">
                <a16:creationId xmlns:a16="http://schemas.microsoft.com/office/drawing/2014/main" id="{7B66A63D-144A-D0F4-965D-FCE936ECBC42}"/>
              </a:ext>
            </a:extLst>
          </p:cNvPr>
          <p:cNvSpPr txBox="1"/>
          <p:nvPr/>
        </p:nvSpPr>
        <p:spPr>
          <a:xfrm>
            <a:off x="1097279" y="1892665"/>
            <a:ext cx="10058399" cy="923330"/>
          </a:xfrm>
          <a:prstGeom prst="rect">
            <a:avLst/>
          </a:prstGeom>
          <a:noFill/>
        </p:spPr>
        <p:txBody>
          <a:bodyPr wrap="square">
            <a:spAutoFit/>
          </a:bodyPr>
          <a:lstStyle/>
          <a:p>
            <a:r>
              <a:rPr lang="en-US" b="1" dirty="0">
                <a:latin typeface="Book Antiqua" panose="02040602050305030304" pitchFamily="18" charset="0"/>
              </a:rPr>
              <a:t>Fun class </a:t>
            </a:r>
            <a:r>
              <a:rPr lang="en-US" dirty="0">
                <a:latin typeface="Book Antiqua" panose="02040602050305030304" pitchFamily="18" charset="0"/>
              </a:rPr>
              <a:t>is responsible for initializing and managing the game world's tiles and objects based on the provided data, and the draw method handles the visual representation of the tiles on the screen.</a:t>
            </a:r>
          </a:p>
        </p:txBody>
      </p:sp>
    </p:spTree>
    <p:extLst>
      <p:ext uri="{BB962C8B-B14F-4D97-AF65-F5344CB8AC3E}">
        <p14:creationId xmlns:p14="http://schemas.microsoft.com/office/powerpoint/2010/main" val="328667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FE8A-4E6E-4836-AD97-2F3ED682373A}"/>
              </a:ext>
            </a:extLst>
          </p:cNvPr>
          <p:cNvSpPr>
            <a:spLocks noGrp="1"/>
          </p:cNvSpPr>
          <p:nvPr>
            <p:ph type="title"/>
          </p:nvPr>
        </p:nvSpPr>
        <p:spPr>
          <a:xfrm>
            <a:off x="1130270" y="692067"/>
            <a:ext cx="9603275" cy="1191162"/>
          </a:xfrm>
        </p:spPr>
        <p:txBody>
          <a:bodyPr>
            <a:normAutofit/>
          </a:bodyPr>
          <a:lstStyle/>
          <a:p>
            <a:r>
              <a:rPr lang="en-US" dirty="0">
                <a:latin typeface="Book Antiqua" panose="02040602050305030304" pitchFamily="18" charset="0"/>
              </a:rPr>
              <a:t>End</a:t>
            </a:r>
          </a:p>
        </p:txBody>
      </p:sp>
      <p:pic>
        <p:nvPicPr>
          <p:cNvPr id="5" name="Content Placeholder 4">
            <a:extLst>
              <a:ext uri="{FF2B5EF4-FFF2-40B4-BE49-F238E27FC236}">
                <a16:creationId xmlns:a16="http://schemas.microsoft.com/office/drawing/2014/main" id="{193E30F5-140B-4125-B42E-E480E9E24C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429001"/>
            <a:ext cx="3978368" cy="3429000"/>
          </a:xfrm>
        </p:spPr>
      </p:pic>
      <p:pic>
        <p:nvPicPr>
          <p:cNvPr id="7" name="Picture 6">
            <a:extLst>
              <a:ext uri="{FF2B5EF4-FFF2-40B4-BE49-F238E27FC236}">
                <a16:creationId xmlns:a16="http://schemas.microsoft.com/office/drawing/2014/main" id="{59562B95-B137-46F6-B2CD-2C2C2F442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68" y="3429000"/>
            <a:ext cx="5311938" cy="3429000"/>
          </a:xfrm>
          <a:prstGeom prst="rect">
            <a:avLst/>
          </a:prstGeom>
        </p:spPr>
      </p:pic>
      <p:pic>
        <p:nvPicPr>
          <p:cNvPr id="9" name="Picture 8">
            <a:extLst>
              <a:ext uri="{FF2B5EF4-FFF2-40B4-BE49-F238E27FC236}">
                <a16:creationId xmlns:a16="http://schemas.microsoft.com/office/drawing/2014/main" id="{BC6B98E9-2928-45BC-82B4-DD386C6DB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0306" y="3429000"/>
            <a:ext cx="2886478" cy="3429000"/>
          </a:xfrm>
          <a:prstGeom prst="rect">
            <a:avLst/>
          </a:prstGeom>
        </p:spPr>
      </p:pic>
      <p:sp>
        <p:nvSpPr>
          <p:cNvPr id="4" name="TextBox 3">
            <a:extLst>
              <a:ext uri="{FF2B5EF4-FFF2-40B4-BE49-F238E27FC236}">
                <a16:creationId xmlns:a16="http://schemas.microsoft.com/office/drawing/2014/main" id="{77F782B8-F3B4-095D-C94E-FEB4961DD90F}"/>
              </a:ext>
            </a:extLst>
          </p:cNvPr>
          <p:cNvSpPr txBox="1"/>
          <p:nvPr/>
        </p:nvSpPr>
        <p:spPr>
          <a:xfrm>
            <a:off x="1130270" y="1883229"/>
            <a:ext cx="10179987" cy="923330"/>
          </a:xfrm>
          <a:prstGeom prst="rect">
            <a:avLst/>
          </a:prstGeom>
          <a:noFill/>
        </p:spPr>
        <p:txBody>
          <a:bodyPr wrap="square">
            <a:spAutoFit/>
          </a:bodyPr>
          <a:lstStyle/>
          <a:p>
            <a:r>
              <a:rPr lang="en-US" b="1" dirty="0"/>
              <a:t>The last part of the code </a:t>
            </a:r>
            <a:r>
              <a:rPr lang="en-US" dirty="0"/>
              <a:t>is the main game loop that runs until the variable run becomes False. </a:t>
            </a:r>
            <a:br>
              <a:rPr lang="en-US" dirty="0"/>
            </a:br>
            <a:r>
              <a:rPr lang="en-US" dirty="0"/>
              <a:t>This part of the code ensures the continuous execution of the game, updating the game world, handling player actions, and responding to events until the game is exited or a win/loss condition is met</a:t>
            </a:r>
          </a:p>
        </p:txBody>
      </p:sp>
    </p:spTree>
    <p:extLst>
      <p:ext uri="{BB962C8B-B14F-4D97-AF65-F5344CB8AC3E}">
        <p14:creationId xmlns:p14="http://schemas.microsoft.com/office/powerpoint/2010/main" val="2659008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73307-9723-4A6D-AEF7-1D20A2DF955B}"/>
              </a:ext>
            </a:extLst>
          </p:cNvPr>
          <p:cNvSpPr>
            <a:spLocks noGrp="1"/>
          </p:cNvSpPr>
          <p:nvPr>
            <p:ph type="title"/>
          </p:nvPr>
        </p:nvSpPr>
        <p:spPr/>
        <p:txBody>
          <a:bodyPr>
            <a:normAutofit/>
          </a:bodyPr>
          <a:lstStyle/>
          <a:p>
            <a:pPr algn="ctr"/>
            <a:r>
              <a:rPr lang="en-US" sz="4400" b="1" dirty="0">
                <a:latin typeface="Book Antiqua" panose="02040602050305030304" pitchFamily="18" charset="0"/>
              </a:rPr>
              <a:t>Game Interface Overview</a:t>
            </a:r>
          </a:p>
        </p:txBody>
      </p:sp>
      <p:pic>
        <p:nvPicPr>
          <p:cNvPr id="8" name="Content Placeholder 7">
            <a:extLst>
              <a:ext uri="{FF2B5EF4-FFF2-40B4-BE49-F238E27FC236}">
                <a16:creationId xmlns:a16="http://schemas.microsoft.com/office/drawing/2014/main" id="{1D02F2EA-551C-4543-A9C3-3AA31D3E53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002559"/>
            <a:ext cx="3972856" cy="4022725"/>
          </a:xfrm>
        </p:spPr>
      </p:pic>
      <p:pic>
        <p:nvPicPr>
          <p:cNvPr id="10" name="Picture 9">
            <a:extLst>
              <a:ext uri="{FF2B5EF4-FFF2-40B4-BE49-F238E27FC236}">
                <a16:creationId xmlns:a16="http://schemas.microsoft.com/office/drawing/2014/main" id="{BC4488BE-CCEE-415C-9C09-3733D9734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428" y="2002558"/>
            <a:ext cx="5252951" cy="4022726"/>
          </a:xfrm>
          <a:prstGeom prst="rect">
            <a:avLst/>
          </a:prstGeom>
        </p:spPr>
      </p:pic>
    </p:spTree>
    <p:extLst>
      <p:ext uri="{BB962C8B-B14F-4D97-AF65-F5344CB8AC3E}">
        <p14:creationId xmlns:p14="http://schemas.microsoft.com/office/powerpoint/2010/main" val="3976822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4CD9B-5278-40DE-94DA-5E653E8FCEB2}"/>
              </a:ext>
            </a:extLst>
          </p:cNvPr>
          <p:cNvSpPr>
            <a:spLocks noGrp="1"/>
          </p:cNvSpPr>
          <p:nvPr>
            <p:ph type="title"/>
          </p:nvPr>
        </p:nvSpPr>
        <p:spPr/>
        <p:txBody>
          <a:bodyPr/>
          <a:lstStyle/>
          <a:p>
            <a:r>
              <a:rPr lang="en-US" dirty="0"/>
              <a:t>Game video</a:t>
            </a:r>
          </a:p>
        </p:txBody>
      </p:sp>
      <p:pic>
        <p:nvPicPr>
          <p:cNvPr id="5" name="bandicam 2023-06-03 00-52-15-561">
            <a:hlinkClick r:id="" action="ppaction://media"/>
            <a:extLst>
              <a:ext uri="{FF2B5EF4-FFF2-40B4-BE49-F238E27FC236}">
                <a16:creationId xmlns:a16="http://schemas.microsoft.com/office/drawing/2014/main" id="{C67210CC-8D54-4945-8D8A-C9CC2077611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37956" y="1846263"/>
            <a:ext cx="9917723" cy="4022725"/>
          </a:xfrm>
        </p:spPr>
      </p:pic>
    </p:spTree>
    <p:extLst>
      <p:ext uri="{BB962C8B-B14F-4D97-AF65-F5344CB8AC3E}">
        <p14:creationId xmlns:p14="http://schemas.microsoft.com/office/powerpoint/2010/main" val="191385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1B3-1615-4AC3-8EB8-63D90B7CE54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4BFED9E-F37C-450B-A8E9-F30D26A1F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84" y="1788366"/>
            <a:ext cx="5111262" cy="4386943"/>
          </a:xfrm>
          <a:prstGeom prst="rect">
            <a:avLst/>
          </a:prstGeom>
        </p:spPr>
      </p:pic>
      <p:pic>
        <p:nvPicPr>
          <p:cNvPr id="8" name="Picture 7">
            <a:extLst>
              <a:ext uri="{FF2B5EF4-FFF2-40B4-BE49-F238E27FC236}">
                <a16:creationId xmlns:a16="http://schemas.microsoft.com/office/drawing/2014/main" id="{8CEDB742-F37A-4E64-AADC-F7763F7A7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516" y="1737359"/>
            <a:ext cx="5111262" cy="4495317"/>
          </a:xfrm>
          <a:prstGeom prst="rect">
            <a:avLst/>
          </a:prstGeom>
        </p:spPr>
      </p:pic>
    </p:spTree>
    <p:extLst>
      <p:ext uri="{BB962C8B-B14F-4D97-AF65-F5344CB8AC3E}">
        <p14:creationId xmlns:p14="http://schemas.microsoft.com/office/powerpoint/2010/main" val="728215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AFFD-7AA0-49D9-BF69-94170CCE0143}"/>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2BF15F7E-AC78-44F1-AF19-171B1301F1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737360"/>
            <a:ext cx="4417255" cy="4349264"/>
          </a:xfrm>
        </p:spPr>
      </p:pic>
      <p:pic>
        <p:nvPicPr>
          <p:cNvPr id="10" name="Picture 9">
            <a:extLst>
              <a:ext uri="{FF2B5EF4-FFF2-40B4-BE49-F238E27FC236}">
                <a16:creationId xmlns:a16="http://schemas.microsoft.com/office/drawing/2014/main" id="{7A7BD496-759A-4447-A5A7-6F615CBF5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0" y="1737360"/>
            <a:ext cx="5169877" cy="4349264"/>
          </a:xfrm>
          <a:prstGeom prst="rect">
            <a:avLst/>
          </a:prstGeom>
        </p:spPr>
      </p:pic>
    </p:spTree>
    <p:extLst>
      <p:ext uri="{BB962C8B-B14F-4D97-AF65-F5344CB8AC3E}">
        <p14:creationId xmlns:p14="http://schemas.microsoft.com/office/powerpoint/2010/main" val="1365043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849F0-D129-46ED-8265-99FDC30C5A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4786CE-481A-4F74-A97C-3659F704EFA3}"/>
              </a:ext>
            </a:extLst>
          </p:cNvPr>
          <p:cNvSpPr>
            <a:spLocks noGrp="1"/>
          </p:cNvSpPr>
          <p:nvPr>
            <p:ph idx="1"/>
          </p:nvPr>
        </p:nvSpPr>
        <p:spPr>
          <a:xfrm>
            <a:off x="1324842" y="1462195"/>
            <a:ext cx="9603275" cy="3933609"/>
          </a:xfrm>
          <a:solidFill>
            <a:schemeClr val="accent1">
              <a:lumMod val="20000"/>
              <a:lumOff val="80000"/>
            </a:schemeClr>
          </a:solidFill>
          <a:ln>
            <a:solidFill>
              <a:schemeClr val="tx2">
                <a:lumMod val="50000"/>
              </a:schemeClr>
            </a:solidFill>
          </a:ln>
        </p:spPr>
        <p:txBody>
          <a:bodyPr>
            <a:normAutofit/>
          </a:bodyPr>
          <a:lstStyle/>
          <a:p>
            <a:pPr algn="ctr"/>
            <a:endParaRPr lang="ar-JO" sz="9600" dirty="0">
              <a:solidFill>
                <a:schemeClr val="tx2">
                  <a:lumMod val="60000"/>
                  <a:lumOff val="40000"/>
                </a:schemeClr>
              </a:solidFill>
              <a:latin typeface="Book Antiqua" panose="02040602050305030304" pitchFamily="18" charset="0"/>
            </a:endParaRPr>
          </a:p>
          <a:p>
            <a:pPr algn="ctr"/>
            <a:r>
              <a:rPr lang="en-US" sz="9600" dirty="0">
                <a:solidFill>
                  <a:schemeClr val="tx2">
                    <a:lumMod val="60000"/>
                    <a:lumOff val="40000"/>
                  </a:schemeClr>
                </a:solidFill>
                <a:latin typeface="Book Antiqua" panose="02040602050305030304" pitchFamily="18" charset="0"/>
              </a:rPr>
              <a:t>Thank you</a:t>
            </a:r>
          </a:p>
        </p:txBody>
      </p:sp>
    </p:spTree>
    <p:extLst>
      <p:ext uri="{BB962C8B-B14F-4D97-AF65-F5344CB8AC3E}">
        <p14:creationId xmlns:p14="http://schemas.microsoft.com/office/powerpoint/2010/main" val="3055994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0955-7891-4636-9912-755D92148255}"/>
              </a:ext>
            </a:extLst>
          </p:cNvPr>
          <p:cNvSpPr>
            <a:spLocks noGrp="1"/>
          </p:cNvSpPr>
          <p:nvPr>
            <p:ph type="title"/>
          </p:nvPr>
        </p:nvSpPr>
        <p:spPr/>
        <p:txBody>
          <a:bodyPr/>
          <a:lstStyle/>
          <a:p>
            <a:r>
              <a:rPr lang="en-US" dirty="0">
                <a:latin typeface="Book Antiqua" panose="02040602050305030304" pitchFamily="18" charset="0"/>
              </a:rPr>
              <a:t>Importing Libraries</a:t>
            </a:r>
          </a:p>
        </p:txBody>
      </p:sp>
      <p:pic>
        <p:nvPicPr>
          <p:cNvPr id="2052" name="Picture 4" descr="No description available.">
            <a:extLst>
              <a:ext uri="{FF2B5EF4-FFF2-40B4-BE49-F238E27FC236}">
                <a16:creationId xmlns:a16="http://schemas.microsoft.com/office/drawing/2014/main" id="{75BFC27E-0D5D-398C-17E5-96D5FBF6D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3173" y="1897100"/>
            <a:ext cx="2642507" cy="21443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C22BE2-3E86-C60C-2143-58FE83FC3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173" y="4173670"/>
            <a:ext cx="2642507" cy="2093493"/>
          </a:xfrm>
          <a:prstGeom prst="rect">
            <a:avLst/>
          </a:prstGeom>
        </p:spPr>
      </p:pic>
      <p:sp>
        <p:nvSpPr>
          <p:cNvPr id="9" name="Content Placeholder 4">
            <a:extLst>
              <a:ext uri="{FF2B5EF4-FFF2-40B4-BE49-F238E27FC236}">
                <a16:creationId xmlns:a16="http://schemas.microsoft.com/office/drawing/2014/main" id="{8ABA2119-D4F9-6635-0E08-3480934608B7}"/>
              </a:ext>
            </a:extLst>
          </p:cNvPr>
          <p:cNvSpPr>
            <a:spLocks noGrp="1"/>
          </p:cNvSpPr>
          <p:nvPr>
            <p:ph idx="1"/>
          </p:nvPr>
        </p:nvSpPr>
        <p:spPr>
          <a:xfrm>
            <a:off x="1097280" y="1897100"/>
            <a:ext cx="7124449" cy="4484446"/>
          </a:xfrm>
        </p:spPr>
        <p:txBody>
          <a:bodyPr>
            <a:normAutofit/>
          </a:bodyPr>
          <a:lstStyle/>
          <a:p>
            <a:pPr>
              <a:buFont typeface="Wingdings" panose="05000000000000000000" pitchFamily="2" charset="2"/>
              <a:buChar char="Ø"/>
            </a:pPr>
            <a:r>
              <a:rPr lang="en-US" b="1" dirty="0">
                <a:latin typeface="Book Antiqua" panose="02040602050305030304" pitchFamily="18" charset="0"/>
              </a:rPr>
              <a:t> </a:t>
            </a:r>
            <a:r>
              <a:rPr lang="en-US" b="1" dirty="0" err="1">
                <a:latin typeface="Book Antiqua" panose="02040602050305030304" pitchFamily="18" charset="0"/>
              </a:rPr>
              <a:t>pygame.mixer.pre_init</a:t>
            </a:r>
            <a:endParaRPr lang="en-US" b="1" dirty="0">
              <a:latin typeface="Book Antiqua" panose="02040602050305030304" pitchFamily="18" charset="0"/>
            </a:endParaRPr>
          </a:p>
          <a:p>
            <a:pPr lvl="1">
              <a:buFont typeface="Wingdings" panose="05000000000000000000" pitchFamily="2" charset="2"/>
              <a:buChar char="§"/>
            </a:pPr>
            <a:r>
              <a:rPr lang="en-US" dirty="0" err="1">
                <a:latin typeface="Book Antiqua" panose="02040602050305030304" pitchFamily="18" charset="0"/>
              </a:rPr>
              <a:t>Rate,size,channels</a:t>
            </a:r>
            <a:r>
              <a:rPr lang="en-US" dirty="0">
                <a:latin typeface="Book Antiqua" panose="02040602050305030304" pitchFamily="18" charset="0"/>
              </a:rPr>
              <a:t>, and buffer size</a:t>
            </a:r>
          </a:p>
          <a:p>
            <a:pPr>
              <a:buFont typeface="Wingdings" panose="05000000000000000000" pitchFamily="2" charset="2"/>
              <a:buChar char="Ø"/>
            </a:pPr>
            <a:r>
              <a:rPr lang="en-US" b="1" dirty="0">
                <a:latin typeface="Book Antiqua" panose="02040602050305030304" pitchFamily="18" charset="0"/>
              </a:rPr>
              <a:t> </a:t>
            </a:r>
            <a:r>
              <a:rPr lang="en-US" b="1" dirty="0" err="1">
                <a:latin typeface="Book Antiqua" panose="02040602050305030304" pitchFamily="18" charset="0"/>
              </a:rPr>
              <a:t>mixer.init</a:t>
            </a:r>
            <a:r>
              <a:rPr lang="en-US" b="1" dirty="0">
                <a:latin typeface="Book Antiqua" panose="02040602050305030304" pitchFamily="18" charset="0"/>
              </a:rPr>
              <a:t>()</a:t>
            </a:r>
            <a:endParaRPr lang="en-US" dirty="0">
              <a:latin typeface="Book Antiqua" panose="02040602050305030304" pitchFamily="18" charset="0"/>
            </a:endParaRPr>
          </a:p>
          <a:p>
            <a:pPr lvl="1">
              <a:buFont typeface="Wingdings" panose="05000000000000000000" pitchFamily="2" charset="2"/>
              <a:buChar char="§"/>
            </a:pPr>
            <a:r>
              <a:rPr lang="en-US" dirty="0">
                <a:latin typeface="Book Antiqua" panose="02040602050305030304" pitchFamily="18" charset="0"/>
              </a:rPr>
              <a:t>Must call this function before using the mixer functions.</a:t>
            </a:r>
          </a:p>
          <a:p>
            <a:pPr>
              <a:buFont typeface="Wingdings" panose="05000000000000000000" pitchFamily="2" charset="2"/>
              <a:buChar char="Ø"/>
            </a:pPr>
            <a:r>
              <a:rPr lang="en-US" b="1" dirty="0">
                <a:latin typeface="Book Antiqua" panose="02040602050305030304" pitchFamily="18" charset="0"/>
              </a:rPr>
              <a:t> </a:t>
            </a:r>
            <a:r>
              <a:rPr lang="en-US" b="1" dirty="0" err="1">
                <a:latin typeface="Book Antiqua" panose="02040602050305030304" pitchFamily="18" charset="0"/>
              </a:rPr>
              <a:t>pygame.init</a:t>
            </a:r>
            <a:r>
              <a:rPr lang="en-US" b="1" dirty="0">
                <a:latin typeface="Book Antiqua" panose="02040602050305030304" pitchFamily="18" charset="0"/>
              </a:rPr>
              <a:t>()</a:t>
            </a:r>
          </a:p>
          <a:p>
            <a:pPr lvl="1">
              <a:buFont typeface="Wingdings" panose="05000000000000000000" pitchFamily="2" charset="2"/>
              <a:buChar char="§"/>
            </a:pPr>
            <a:r>
              <a:rPr lang="en-US" dirty="0">
                <a:latin typeface="Book Antiqua" panose="02040602050305030304" pitchFamily="18" charset="0"/>
              </a:rPr>
              <a:t>Must call this function before using the </a:t>
            </a:r>
            <a:r>
              <a:rPr lang="en-US" dirty="0" err="1">
                <a:latin typeface="Book Antiqua" panose="02040602050305030304" pitchFamily="18" charset="0"/>
              </a:rPr>
              <a:t>Pygame</a:t>
            </a:r>
            <a:r>
              <a:rPr lang="en-US" dirty="0">
                <a:latin typeface="Book Antiqua" panose="02040602050305030304" pitchFamily="18" charset="0"/>
              </a:rPr>
              <a:t> functions</a:t>
            </a:r>
            <a:endParaRPr lang="en-US" sz="3600" b="1" dirty="0">
              <a:latin typeface="Book Antiqua" panose="02040602050305030304" pitchFamily="18" charset="0"/>
            </a:endParaRPr>
          </a:p>
          <a:p>
            <a:pPr>
              <a:buFont typeface="Wingdings" panose="05000000000000000000" pitchFamily="2" charset="2"/>
              <a:buChar char="Ø"/>
            </a:pPr>
            <a:r>
              <a:rPr lang="en-US" b="1" dirty="0">
                <a:latin typeface="Book Antiqua" panose="02040602050305030304" pitchFamily="18" charset="0"/>
              </a:rPr>
              <a:t>Load images</a:t>
            </a:r>
            <a:endParaRPr lang="en-US" dirty="0">
              <a:latin typeface="Book Antiqua" panose="02040602050305030304" pitchFamily="18" charset="0"/>
            </a:endParaRPr>
          </a:p>
        </p:txBody>
      </p:sp>
      <p:pic>
        <p:nvPicPr>
          <p:cNvPr id="10" name="Picture 9">
            <a:extLst>
              <a:ext uri="{FF2B5EF4-FFF2-40B4-BE49-F238E27FC236}">
                <a16:creationId xmlns:a16="http://schemas.microsoft.com/office/drawing/2014/main" id="{F66A50C6-420B-F026-2ADA-3B98940AC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7795" y="5475742"/>
            <a:ext cx="982178" cy="705450"/>
          </a:xfrm>
          <a:prstGeom prst="rect">
            <a:avLst/>
          </a:prstGeom>
        </p:spPr>
      </p:pic>
      <p:pic>
        <p:nvPicPr>
          <p:cNvPr id="11" name="Picture 10">
            <a:extLst>
              <a:ext uri="{FF2B5EF4-FFF2-40B4-BE49-F238E27FC236}">
                <a16:creationId xmlns:a16="http://schemas.microsoft.com/office/drawing/2014/main" id="{55C31A84-D259-250B-1A0A-F2B663CA3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7883" y="5391316"/>
            <a:ext cx="900034" cy="856501"/>
          </a:xfrm>
          <a:prstGeom prst="rect">
            <a:avLst/>
          </a:prstGeom>
        </p:spPr>
      </p:pic>
      <p:pic>
        <p:nvPicPr>
          <p:cNvPr id="12" name="Picture 11">
            <a:extLst>
              <a:ext uri="{FF2B5EF4-FFF2-40B4-BE49-F238E27FC236}">
                <a16:creationId xmlns:a16="http://schemas.microsoft.com/office/drawing/2014/main" id="{FAAD7480-0FCA-280D-745A-3C7DC4D2D8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338" y="5442837"/>
            <a:ext cx="1953428" cy="771418"/>
          </a:xfrm>
          <a:prstGeom prst="rect">
            <a:avLst/>
          </a:prstGeom>
        </p:spPr>
      </p:pic>
      <p:pic>
        <p:nvPicPr>
          <p:cNvPr id="13" name="Picture 12">
            <a:extLst>
              <a:ext uri="{FF2B5EF4-FFF2-40B4-BE49-F238E27FC236}">
                <a16:creationId xmlns:a16="http://schemas.microsoft.com/office/drawing/2014/main" id="{874C528E-D3FC-ED47-EC6A-9CE601276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0868" y="5551537"/>
            <a:ext cx="1913339" cy="553861"/>
          </a:xfrm>
          <a:prstGeom prst="rect">
            <a:avLst/>
          </a:prstGeom>
        </p:spPr>
      </p:pic>
      <p:pic>
        <p:nvPicPr>
          <p:cNvPr id="14" name="Picture 13">
            <a:extLst>
              <a:ext uri="{FF2B5EF4-FFF2-40B4-BE49-F238E27FC236}">
                <a16:creationId xmlns:a16="http://schemas.microsoft.com/office/drawing/2014/main" id="{49B334A0-3508-231D-C46F-077B381E87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1051" y="5442837"/>
            <a:ext cx="1861089" cy="771856"/>
          </a:xfrm>
          <a:prstGeom prst="rect">
            <a:avLst/>
          </a:prstGeom>
        </p:spPr>
      </p:pic>
    </p:spTree>
    <p:extLst>
      <p:ext uri="{BB962C8B-B14F-4D97-AF65-F5344CB8AC3E}">
        <p14:creationId xmlns:p14="http://schemas.microsoft.com/office/powerpoint/2010/main" val="2749107444"/>
      </p:ext>
    </p:extLst>
  </p:cSld>
  <p:clrMapOvr>
    <a:masterClrMapping/>
  </p:clrMapOvr>
  <mc:AlternateContent xmlns:mc="http://schemas.openxmlformats.org/markup-compatibility/2006" xmlns:p14="http://schemas.microsoft.com/office/powerpoint/2010/main">
    <mc:Choice Requires="p14">
      <p:transition spd="slow" p14:dur="2000" advTm="5849"/>
    </mc:Choice>
    <mc:Fallback xmlns="">
      <p:transition spd="slow" advTm="58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99DC-6018-47D7-AAD3-D61FA44AA20D}"/>
              </a:ext>
            </a:extLst>
          </p:cNvPr>
          <p:cNvSpPr>
            <a:spLocks noGrp="1"/>
          </p:cNvSpPr>
          <p:nvPr>
            <p:ph type="title"/>
          </p:nvPr>
        </p:nvSpPr>
        <p:spPr/>
        <p:txBody>
          <a:bodyPr/>
          <a:lstStyle/>
          <a:p>
            <a:r>
              <a:rPr lang="en-US" sz="4800" dirty="0">
                <a:latin typeface="Book Antiqua" panose="02040602050305030304" pitchFamily="18" charset="0"/>
              </a:rPr>
              <a:t>Screen dimensions control</a:t>
            </a:r>
            <a:endParaRPr lang="en-US" dirty="0"/>
          </a:p>
        </p:txBody>
      </p:sp>
      <p:sp>
        <p:nvSpPr>
          <p:cNvPr id="3" name="Content Placeholder 2">
            <a:extLst>
              <a:ext uri="{FF2B5EF4-FFF2-40B4-BE49-F238E27FC236}">
                <a16:creationId xmlns:a16="http://schemas.microsoft.com/office/drawing/2014/main" id="{0AB6F610-AFA9-426D-97CF-4CD5935E0868}"/>
              </a:ext>
            </a:extLst>
          </p:cNvPr>
          <p:cNvSpPr>
            <a:spLocks noGrp="1"/>
          </p:cNvSpPr>
          <p:nvPr>
            <p:ph idx="1"/>
          </p:nvPr>
        </p:nvSpPr>
        <p:spPr>
          <a:xfrm>
            <a:off x="1097280" y="1845734"/>
            <a:ext cx="5331542" cy="4023360"/>
          </a:xfrm>
        </p:spPr>
        <p:txBody>
          <a:bodyPr>
            <a:normAutofit/>
          </a:bodyPr>
          <a:lstStyle/>
          <a:p>
            <a:pPr>
              <a:buFont typeface="Wingdings" panose="05000000000000000000" pitchFamily="2" charset="2"/>
              <a:buChar char="Ø"/>
            </a:pPr>
            <a:r>
              <a:rPr lang="en-US" sz="1800" dirty="0" err="1">
                <a:latin typeface="Book Antiqua" panose="02040602050305030304" pitchFamily="18" charset="0"/>
              </a:rPr>
              <a:t>Display_screen</a:t>
            </a:r>
            <a:r>
              <a:rPr lang="en-US" sz="1800" dirty="0">
                <a:latin typeface="Book Antiqua" panose="02040602050305030304" pitchFamily="18" charset="0"/>
              </a:rPr>
              <a:t>=</a:t>
            </a:r>
            <a:r>
              <a:rPr lang="en-US" sz="1800" b="1" dirty="0" err="1">
                <a:latin typeface="Book Antiqua" panose="02040602050305030304" pitchFamily="18" charset="0"/>
              </a:rPr>
              <a:t>pygame.display.set_</a:t>
            </a:r>
            <a:r>
              <a:rPr lang="en-US" sz="1800" dirty="0" err="1">
                <a:solidFill>
                  <a:schemeClr val="tx2">
                    <a:lumMod val="60000"/>
                    <a:lumOff val="40000"/>
                  </a:schemeClr>
                </a:solidFill>
                <a:latin typeface="Book Antiqua" panose="02040602050305030304" pitchFamily="18" charset="0"/>
              </a:rPr>
              <a:t>mode</a:t>
            </a:r>
            <a:r>
              <a:rPr lang="en-US" sz="1800" dirty="0">
                <a:latin typeface="Book Antiqua" panose="02040602050305030304" pitchFamily="18" charset="0"/>
              </a:rPr>
              <a:t>((</a:t>
            </a:r>
            <a:r>
              <a:rPr lang="en-US" sz="1800" dirty="0" err="1">
                <a:latin typeface="Book Antiqua" panose="02040602050305030304" pitchFamily="18" charset="0"/>
              </a:rPr>
              <a:t>width,height</a:t>
            </a:r>
            <a:r>
              <a:rPr lang="en-US" sz="1800" dirty="0">
                <a:latin typeface="Book Antiqua" panose="02040602050305030304" pitchFamily="18" charset="0"/>
              </a:rPr>
              <a:t>)) </a:t>
            </a:r>
          </a:p>
          <a:p>
            <a:pPr>
              <a:buFont typeface="Wingdings" panose="05000000000000000000" pitchFamily="2" charset="2"/>
              <a:buChar char="Ø"/>
            </a:pPr>
            <a:r>
              <a:rPr lang="en-US" sz="1800" b="1" dirty="0">
                <a:latin typeface="Book Antiqua" panose="02040602050305030304" pitchFamily="18" charset="0"/>
              </a:rPr>
              <a:t> </a:t>
            </a:r>
            <a:r>
              <a:rPr lang="en-US" sz="1800" b="1" dirty="0" err="1">
                <a:latin typeface="Book Antiqua" panose="02040602050305030304" pitchFamily="18" charset="0"/>
              </a:rPr>
              <a:t>pygame.display.set_</a:t>
            </a:r>
            <a:r>
              <a:rPr lang="en-US" sz="1800" dirty="0" err="1">
                <a:solidFill>
                  <a:schemeClr val="tx2">
                    <a:lumMod val="60000"/>
                    <a:lumOff val="40000"/>
                  </a:schemeClr>
                </a:solidFill>
                <a:latin typeface="Book Antiqua" panose="02040602050305030304" pitchFamily="18" charset="0"/>
              </a:rPr>
              <a:t>caption</a:t>
            </a:r>
            <a:r>
              <a:rPr lang="en-US" sz="1800" dirty="0">
                <a:latin typeface="Book Antiqua" panose="02040602050305030304" pitchFamily="18" charset="0"/>
              </a:rPr>
              <a:t>("SUPER MARIO")</a:t>
            </a:r>
            <a:endParaRPr lang="ar-JO" sz="1800" dirty="0">
              <a:latin typeface="Book Antiqua" panose="02040602050305030304" pitchFamily="18" charset="0"/>
            </a:endParaRPr>
          </a:p>
          <a:p>
            <a:pPr>
              <a:buFont typeface="Wingdings" panose="05000000000000000000" pitchFamily="2" charset="2"/>
              <a:buChar char="Ø"/>
            </a:pPr>
            <a:r>
              <a:rPr lang="en-US" sz="1800" b="1" dirty="0">
                <a:latin typeface="Book Antiqua" panose="02040602050305030304" pitchFamily="18" charset="0"/>
              </a:rPr>
              <a:t> c= </a:t>
            </a:r>
            <a:r>
              <a:rPr lang="en-US" sz="1800" b="1" dirty="0" err="1">
                <a:latin typeface="Book Antiqua" panose="02040602050305030304" pitchFamily="18" charset="0"/>
              </a:rPr>
              <a:t>pygame.time.Clock</a:t>
            </a:r>
            <a:r>
              <a:rPr lang="en-US" sz="1800" b="1" dirty="0">
                <a:latin typeface="Book Antiqua" panose="02040602050305030304" pitchFamily="18" charset="0"/>
              </a:rPr>
              <a:t>() </a:t>
            </a:r>
          </a:p>
          <a:p>
            <a:pPr>
              <a:buFont typeface="Wingdings" panose="05000000000000000000" pitchFamily="2" charset="2"/>
              <a:buChar char="Ø"/>
            </a:pPr>
            <a:r>
              <a:rPr lang="en-US" sz="1800" b="1" dirty="0">
                <a:latin typeface="Book Antiqua" panose="02040602050305030304" pitchFamily="18" charset="0"/>
              </a:rPr>
              <a:t> </a:t>
            </a:r>
            <a:r>
              <a:rPr lang="en-US" sz="1800" dirty="0">
                <a:latin typeface="Book Antiqua" panose="02040602050305030304" pitchFamily="18" charset="0"/>
              </a:rPr>
              <a:t>time=60 </a:t>
            </a:r>
          </a:p>
        </p:txBody>
      </p:sp>
      <p:pic>
        <p:nvPicPr>
          <p:cNvPr id="5" name="Picture 4">
            <a:extLst>
              <a:ext uri="{FF2B5EF4-FFF2-40B4-BE49-F238E27FC236}">
                <a16:creationId xmlns:a16="http://schemas.microsoft.com/office/drawing/2014/main" id="{0C2D34DD-EA9D-4CD5-BF25-A9810DF71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567" y="1911712"/>
            <a:ext cx="4911916" cy="3891404"/>
          </a:xfrm>
          <a:prstGeom prst="rect">
            <a:avLst/>
          </a:prstGeom>
        </p:spPr>
      </p:pic>
    </p:spTree>
    <p:extLst>
      <p:ext uri="{BB962C8B-B14F-4D97-AF65-F5344CB8AC3E}">
        <p14:creationId xmlns:p14="http://schemas.microsoft.com/office/powerpoint/2010/main" val="3378942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7B57-8E7A-40FC-BFD1-4434ED27FC3F}"/>
              </a:ext>
            </a:extLst>
          </p:cNvPr>
          <p:cNvSpPr>
            <a:spLocks noGrp="1"/>
          </p:cNvSpPr>
          <p:nvPr>
            <p:ph type="title"/>
          </p:nvPr>
        </p:nvSpPr>
        <p:spPr/>
        <p:txBody>
          <a:bodyPr/>
          <a:lstStyle/>
          <a:p>
            <a:r>
              <a:rPr lang="en-US" dirty="0">
                <a:latin typeface="Book Antiqua" panose="02040602050305030304" pitchFamily="18" charset="0"/>
              </a:rPr>
              <a:t>Formatting</a:t>
            </a:r>
          </a:p>
        </p:txBody>
      </p:sp>
      <p:sp>
        <p:nvSpPr>
          <p:cNvPr id="3" name="Content Placeholder 2">
            <a:extLst>
              <a:ext uri="{FF2B5EF4-FFF2-40B4-BE49-F238E27FC236}">
                <a16:creationId xmlns:a16="http://schemas.microsoft.com/office/drawing/2014/main" id="{2FC0FB43-4F8D-465F-93D7-2561BBB273BE}"/>
              </a:ext>
            </a:extLst>
          </p:cNvPr>
          <p:cNvSpPr>
            <a:spLocks noGrp="1"/>
          </p:cNvSpPr>
          <p:nvPr>
            <p:ph idx="1"/>
          </p:nvPr>
        </p:nvSpPr>
        <p:spPr>
          <a:xfrm>
            <a:off x="1097280" y="1932283"/>
            <a:ext cx="5744059" cy="3294576"/>
          </a:xfrm>
        </p:spPr>
        <p:txBody>
          <a:bodyPr/>
          <a:lstStyle/>
          <a:p>
            <a:pPr>
              <a:buFont typeface="Wingdings" panose="05000000000000000000" pitchFamily="2" charset="2"/>
              <a:buChar char="Ø"/>
            </a:pPr>
            <a:r>
              <a:rPr lang="en-US" dirty="0">
                <a:latin typeface="Book Antiqua" panose="02040602050305030304" pitchFamily="18" charset="0"/>
              </a:rPr>
              <a:t> Several variables and colors are defined variables are initialized with specific values, and used for specific purposes </a:t>
            </a:r>
          </a:p>
          <a:p>
            <a:pPr>
              <a:buFont typeface="Wingdings" panose="05000000000000000000" pitchFamily="2" charset="2"/>
              <a:buChar char="Ø"/>
            </a:pPr>
            <a:r>
              <a:rPr lang="en-US" dirty="0">
                <a:latin typeface="Book Antiqua" panose="02040602050305030304" pitchFamily="18" charset="0"/>
              </a:rPr>
              <a:t> </a:t>
            </a:r>
            <a:r>
              <a:rPr lang="en-US" dirty="0" err="1">
                <a:latin typeface="Book Antiqua" panose="02040602050305030304" pitchFamily="18" charset="0"/>
              </a:rPr>
              <a:t>pygame.font.SysFont</a:t>
            </a:r>
            <a:r>
              <a:rPr lang="en-US" dirty="0">
                <a:latin typeface="Book Antiqua" panose="02040602050305030304" pitchFamily="18" charset="0"/>
              </a:rPr>
              <a:t>()</a:t>
            </a:r>
          </a:p>
          <a:p>
            <a:pPr lvl="1"/>
            <a:r>
              <a:rPr lang="en-US" dirty="0">
                <a:latin typeface="Book Antiqua" panose="02040602050305030304" pitchFamily="18" charset="0"/>
              </a:rPr>
              <a:t>Specifies the font name and sizes for rendering text in the game </a:t>
            </a:r>
          </a:p>
          <a:p>
            <a:pPr marL="0" indent="0">
              <a:buNone/>
            </a:pPr>
            <a:endParaRPr lang="en-US" dirty="0">
              <a:latin typeface="Book Antiqua" panose="02040602050305030304" pitchFamily="18" charset="0"/>
            </a:endParaRPr>
          </a:p>
        </p:txBody>
      </p:sp>
      <p:pic>
        <p:nvPicPr>
          <p:cNvPr id="8" name="Picture 7">
            <a:extLst>
              <a:ext uri="{FF2B5EF4-FFF2-40B4-BE49-F238E27FC236}">
                <a16:creationId xmlns:a16="http://schemas.microsoft.com/office/drawing/2014/main" id="{E116C7B5-6E64-4860-8228-8007C491B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516" y="1932283"/>
            <a:ext cx="4005204" cy="3294576"/>
          </a:xfrm>
          <a:prstGeom prst="rect">
            <a:avLst/>
          </a:prstGeom>
        </p:spPr>
      </p:pic>
    </p:spTree>
    <p:extLst>
      <p:ext uri="{BB962C8B-B14F-4D97-AF65-F5344CB8AC3E}">
        <p14:creationId xmlns:p14="http://schemas.microsoft.com/office/powerpoint/2010/main" val="423230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0368-6028-4546-991A-9C5708661D09}"/>
              </a:ext>
            </a:extLst>
          </p:cNvPr>
          <p:cNvSpPr>
            <a:spLocks noGrp="1"/>
          </p:cNvSpPr>
          <p:nvPr>
            <p:ph type="title"/>
          </p:nvPr>
        </p:nvSpPr>
        <p:spPr/>
        <p:txBody>
          <a:bodyPr/>
          <a:lstStyle/>
          <a:p>
            <a:r>
              <a:rPr lang="en-US" dirty="0">
                <a:latin typeface="Book Antiqua" panose="02040602050305030304" pitchFamily="18" charset="0"/>
              </a:rPr>
              <a:t>Sounds</a:t>
            </a:r>
          </a:p>
        </p:txBody>
      </p:sp>
      <p:sp>
        <p:nvSpPr>
          <p:cNvPr id="3" name="Content Placeholder 2">
            <a:extLst>
              <a:ext uri="{FF2B5EF4-FFF2-40B4-BE49-F238E27FC236}">
                <a16:creationId xmlns:a16="http://schemas.microsoft.com/office/drawing/2014/main" id="{744C7C4E-A7E8-4CB8-96E2-DE9AD9C60EC1}"/>
              </a:ext>
            </a:extLst>
          </p:cNvPr>
          <p:cNvSpPr>
            <a:spLocks noGrp="1"/>
          </p:cNvSpPr>
          <p:nvPr>
            <p:ph idx="1"/>
          </p:nvPr>
        </p:nvSpPr>
        <p:spPr>
          <a:xfrm>
            <a:off x="1097280" y="1828528"/>
            <a:ext cx="4693920" cy="4023360"/>
          </a:xfrm>
        </p:spPr>
        <p:txBody>
          <a:bodyPr>
            <a:normAutofit/>
          </a:bodyPr>
          <a:lstStyle/>
          <a:p>
            <a:pPr marL="0" indent="0">
              <a:buNone/>
            </a:pPr>
            <a:r>
              <a:rPr lang="en-US" sz="1800" dirty="0">
                <a:latin typeface="Book Antiqua" panose="02040602050305030304" pitchFamily="18" charset="0"/>
              </a:rPr>
              <a:t>Includes downloading and adding</a:t>
            </a:r>
            <a:r>
              <a:rPr lang="ar-JO" sz="1800" dirty="0">
                <a:latin typeface="Book Antiqua" panose="02040602050305030304" pitchFamily="18" charset="0"/>
              </a:rPr>
              <a:t> </a:t>
            </a:r>
            <a:r>
              <a:rPr lang="en-US" sz="1800" dirty="0">
                <a:latin typeface="Book Antiqua" panose="02040602050305030304" pitchFamily="18" charset="0"/>
              </a:rPr>
              <a:t>sounds to the game and</a:t>
            </a:r>
            <a:r>
              <a:rPr lang="ar-JO" sz="1800" dirty="0">
                <a:latin typeface="Book Antiqua" panose="02040602050305030304" pitchFamily="18" charset="0"/>
              </a:rPr>
              <a:t> </a:t>
            </a:r>
            <a:r>
              <a:rPr lang="en-US" sz="1800" dirty="0">
                <a:latin typeface="Book Antiqua" panose="02040602050305030304" pitchFamily="18" charset="0"/>
              </a:rPr>
              <a:t>controlling volume levels</a:t>
            </a:r>
          </a:p>
        </p:txBody>
      </p:sp>
      <p:pic>
        <p:nvPicPr>
          <p:cNvPr id="5" name="Picture 4">
            <a:extLst>
              <a:ext uri="{FF2B5EF4-FFF2-40B4-BE49-F238E27FC236}">
                <a16:creationId xmlns:a16="http://schemas.microsoft.com/office/drawing/2014/main" id="{84D41D01-5678-47AE-8F2E-8B5C1C39D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433" y="1951811"/>
            <a:ext cx="4455247" cy="3776795"/>
          </a:xfrm>
          <a:prstGeom prst="rect">
            <a:avLst/>
          </a:prstGeom>
        </p:spPr>
      </p:pic>
    </p:spTree>
    <p:extLst>
      <p:ext uri="{BB962C8B-B14F-4D97-AF65-F5344CB8AC3E}">
        <p14:creationId xmlns:p14="http://schemas.microsoft.com/office/powerpoint/2010/main" val="270602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AA64-009B-455D-966C-C41AA9A5EEBC}"/>
              </a:ext>
            </a:extLst>
          </p:cNvPr>
          <p:cNvSpPr>
            <a:spLocks noGrp="1"/>
          </p:cNvSpPr>
          <p:nvPr>
            <p:ph type="title"/>
          </p:nvPr>
        </p:nvSpPr>
        <p:spPr/>
        <p:txBody>
          <a:bodyPr/>
          <a:lstStyle/>
          <a:p>
            <a:r>
              <a:rPr lang="en-US" dirty="0">
                <a:latin typeface="Book Antiqua" panose="02040602050305030304" pitchFamily="18" charset="0"/>
              </a:rPr>
              <a:t>Text</a:t>
            </a:r>
          </a:p>
        </p:txBody>
      </p:sp>
      <p:sp>
        <p:nvSpPr>
          <p:cNvPr id="3" name="Content Placeholder 2">
            <a:extLst>
              <a:ext uri="{FF2B5EF4-FFF2-40B4-BE49-F238E27FC236}">
                <a16:creationId xmlns:a16="http://schemas.microsoft.com/office/drawing/2014/main" id="{BBDC75A5-4AFF-4B37-B8DD-2D7382591266}"/>
              </a:ext>
            </a:extLst>
          </p:cNvPr>
          <p:cNvSpPr>
            <a:spLocks noGrp="1"/>
          </p:cNvSpPr>
          <p:nvPr>
            <p:ph idx="1"/>
          </p:nvPr>
        </p:nvSpPr>
        <p:spPr>
          <a:xfrm>
            <a:off x="1097280" y="1845734"/>
            <a:ext cx="5400675" cy="4023360"/>
          </a:xfrm>
        </p:spPr>
        <p:txBody>
          <a:bodyPr/>
          <a:lstStyle/>
          <a:p>
            <a:pPr>
              <a:buFont typeface="Wingdings" panose="05000000000000000000" pitchFamily="2" charset="2"/>
              <a:buChar char="Ø"/>
            </a:pPr>
            <a:r>
              <a:rPr lang="en-US" b="1" dirty="0">
                <a:latin typeface="Book Antiqua" panose="02040602050305030304" pitchFamily="18" charset="0"/>
              </a:rPr>
              <a:t>The </a:t>
            </a:r>
            <a:r>
              <a:rPr lang="en-US" b="1" dirty="0" err="1">
                <a:latin typeface="Book Antiqua" panose="02040602050305030304" pitchFamily="18" charset="0"/>
              </a:rPr>
              <a:t>draw_text</a:t>
            </a:r>
            <a:r>
              <a:rPr lang="en-US" b="1" dirty="0">
                <a:latin typeface="Book Antiqua" panose="02040602050305030304" pitchFamily="18" charset="0"/>
              </a:rPr>
              <a:t> function</a:t>
            </a:r>
          </a:p>
          <a:p>
            <a:pPr lvl="1">
              <a:buFont typeface="Wingdings" panose="05000000000000000000" pitchFamily="2" charset="2"/>
              <a:buChar char="§"/>
            </a:pPr>
            <a:r>
              <a:rPr lang="en-US" dirty="0">
                <a:latin typeface="Book Antiqua" panose="02040602050305030304" pitchFamily="18" charset="0"/>
              </a:rPr>
              <a:t>simplifies the process of rendering and displaying  text on the game screen. </a:t>
            </a:r>
          </a:p>
          <a:p>
            <a:pPr>
              <a:buFont typeface="Wingdings" panose="05000000000000000000" pitchFamily="2" charset="2"/>
              <a:buChar char="Ø"/>
            </a:pPr>
            <a:r>
              <a:rPr lang="en-US" dirty="0">
                <a:latin typeface="Book Antiqua" panose="02040602050305030304" pitchFamily="18" charset="0"/>
              </a:rPr>
              <a:t>It takes several parameters</a:t>
            </a:r>
          </a:p>
          <a:p>
            <a:pPr lvl="1">
              <a:buFont typeface="Wingdings" panose="05000000000000000000" pitchFamily="2" charset="2"/>
              <a:buChar char="§"/>
            </a:pPr>
            <a:r>
              <a:rPr lang="fr-FR" dirty="0" err="1">
                <a:latin typeface="Book Antiqua" panose="02040602050305030304" pitchFamily="18" charset="0"/>
              </a:rPr>
              <a:t>text</a:t>
            </a:r>
            <a:r>
              <a:rPr lang="fr-FR" dirty="0">
                <a:latin typeface="Book Antiqua" panose="02040602050305030304" pitchFamily="18" charset="0"/>
              </a:rPr>
              <a:t> </a:t>
            </a:r>
          </a:p>
          <a:p>
            <a:pPr lvl="1">
              <a:buFont typeface="Wingdings" panose="05000000000000000000" pitchFamily="2" charset="2"/>
              <a:buChar char="§"/>
            </a:pPr>
            <a:r>
              <a:rPr lang="fr-FR" dirty="0">
                <a:latin typeface="Book Antiqua" panose="02040602050305030304" pitchFamily="18" charset="0"/>
              </a:rPr>
              <a:t>font </a:t>
            </a:r>
          </a:p>
          <a:p>
            <a:pPr lvl="1">
              <a:buFont typeface="Wingdings" panose="05000000000000000000" pitchFamily="2" charset="2"/>
              <a:buChar char="§"/>
            </a:pPr>
            <a:r>
              <a:rPr lang="fr-FR" dirty="0" err="1">
                <a:latin typeface="Book Antiqua" panose="02040602050305030304" pitchFamily="18" charset="0"/>
              </a:rPr>
              <a:t>text</a:t>
            </a:r>
            <a:endParaRPr lang="fr-FR" dirty="0">
              <a:latin typeface="Book Antiqua" panose="02040602050305030304" pitchFamily="18" charset="0"/>
            </a:endParaRPr>
          </a:p>
          <a:p>
            <a:pPr lvl="1">
              <a:buFont typeface="Wingdings" panose="05000000000000000000" pitchFamily="2" charset="2"/>
              <a:buChar char="§"/>
            </a:pPr>
            <a:r>
              <a:rPr lang="fr-FR" dirty="0" err="1">
                <a:latin typeface="Book Antiqua" panose="02040602050305030304" pitchFamily="18" charset="0"/>
              </a:rPr>
              <a:t>color</a:t>
            </a:r>
            <a:r>
              <a:rPr lang="fr-FR" dirty="0">
                <a:latin typeface="Book Antiqua" panose="02040602050305030304" pitchFamily="18" charset="0"/>
              </a:rPr>
              <a:t> </a:t>
            </a:r>
          </a:p>
          <a:p>
            <a:pPr lvl="1">
              <a:buFont typeface="Wingdings" panose="05000000000000000000" pitchFamily="2" charset="2"/>
              <a:buChar char="§"/>
            </a:pPr>
            <a:r>
              <a:rPr lang="fr-FR" dirty="0">
                <a:latin typeface="Book Antiqua" panose="02040602050305030304" pitchFamily="18" charset="0"/>
              </a:rPr>
              <a:t>x </a:t>
            </a:r>
          </a:p>
          <a:p>
            <a:pPr lvl="1">
              <a:buFont typeface="Wingdings" panose="05000000000000000000" pitchFamily="2" charset="2"/>
              <a:buChar char="§"/>
            </a:pPr>
            <a:r>
              <a:rPr lang="fr-FR" dirty="0">
                <a:latin typeface="Book Antiqua" panose="02040602050305030304" pitchFamily="18" charset="0"/>
              </a:rPr>
              <a:t>y</a:t>
            </a:r>
          </a:p>
        </p:txBody>
      </p:sp>
      <p:pic>
        <p:nvPicPr>
          <p:cNvPr id="5" name="Picture 4">
            <a:extLst>
              <a:ext uri="{FF2B5EF4-FFF2-40B4-BE49-F238E27FC236}">
                <a16:creationId xmlns:a16="http://schemas.microsoft.com/office/drawing/2014/main" id="{3D1DF6BA-FAFB-458D-8F20-AAD0CC765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7955" y="2085975"/>
            <a:ext cx="4657725" cy="2686049"/>
          </a:xfrm>
          <a:prstGeom prst="rect">
            <a:avLst/>
          </a:prstGeom>
        </p:spPr>
      </p:pic>
    </p:spTree>
    <p:extLst>
      <p:ext uri="{BB962C8B-B14F-4D97-AF65-F5344CB8AC3E}">
        <p14:creationId xmlns:p14="http://schemas.microsoft.com/office/powerpoint/2010/main" val="783298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2F6A8-627A-4687-A0E6-17884AC05681}"/>
              </a:ext>
            </a:extLst>
          </p:cNvPr>
          <p:cNvSpPr>
            <a:spLocks noGrp="1"/>
          </p:cNvSpPr>
          <p:nvPr>
            <p:ph type="title"/>
          </p:nvPr>
        </p:nvSpPr>
        <p:spPr/>
        <p:txBody>
          <a:bodyPr/>
          <a:lstStyle/>
          <a:p>
            <a:r>
              <a:rPr lang="en-US" dirty="0">
                <a:latin typeface="Book Antiqua" panose="02040602050305030304" pitchFamily="18" charset="0"/>
              </a:rPr>
              <a:t>Reset Level</a:t>
            </a:r>
          </a:p>
        </p:txBody>
      </p:sp>
      <p:sp>
        <p:nvSpPr>
          <p:cNvPr id="3" name="Content Placeholder 2">
            <a:extLst>
              <a:ext uri="{FF2B5EF4-FFF2-40B4-BE49-F238E27FC236}">
                <a16:creationId xmlns:a16="http://schemas.microsoft.com/office/drawing/2014/main" id="{2639C9F0-151B-457E-977A-9B6CECB24893}"/>
              </a:ext>
            </a:extLst>
          </p:cNvPr>
          <p:cNvSpPr>
            <a:spLocks noGrp="1"/>
          </p:cNvSpPr>
          <p:nvPr>
            <p:ph idx="1"/>
          </p:nvPr>
        </p:nvSpPr>
        <p:spPr>
          <a:xfrm>
            <a:off x="1097280" y="1894114"/>
            <a:ext cx="5738949" cy="4125686"/>
          </a:xfrm>
        </p:spPr>
        <p:txBody>
          <a:bodyPr>
            <a:normAutofit/>
          </a:bodyPr>
          <a:lstStyle/>
          <a:p>
            <a:r>
              <a:rPr lang="en-US" sz="1600" dirty="0">
                <a:latin typeface="Book Antiqua" panose="02040602050305030304" pitchFamily="18" charset="0"/>
              </a:rPr>
              <a:t>The </a:t>
            </a:r>
            <a:r>
              <a:rPr lang="en-US" sz="1600" b="1" dirty="0" err="1">
                <a:latin typeface="Book Antiqua" panose="02040602050305030304" pitchFamily="18" charset="0"/>
              </a:rPr>
              <a:t>reset_level</a:t>
            </a:r>
            <a:r>
              <a:rPr lang="en-US" sz="1600" b="1" dirty="0">
                <a:latin typeface="Book Antiqua" panose="02040602050305030304" pitchFamily="18" charset="0"/>
              </a:rPr>
              <a:t> </a:t>
            </a:r>
            <a:r>
              <a:rPr lang="en-US" sz="1600" dirty="0">
                <a:latin typeface="Book Antiqua" panose="02040602050305030304" pitchFamily="18" charset="0"/>
              </a:rPr>
              <a:t>function</a:t>
            </a:r>
          </a:p>
          <a:p>
            <a:pPr lvl="1"/>
            <a:r>
              <a:rPr lang="en-US" sz="1600" dirty="0">
                <a:latin typeface="Book Antiqua" panose="02040602050305030304" pitchFamily="18" charset="0"/>
              </a:rPr>
              <a:t>Responsible for resetting the game level</a:t>
            </a:r>
          </a:p>
          <a:p>
            <a:pPr lvl="1"/>
            <a:r>
              <a:rPr lang="en-US" sz="1600" dirty="0">
                <a:latin typeface="Book Antiqua" panose="02040602050305030304" pitchFamily="18" charset="0"/>
              </a:rPr>
              <a:t> It takes the level parameter as input</a:t>
            </a:r>
          </a:p>
          <a:p>
            <a:r>
              <a:rPr lang="en-US" sz="1600" dirty="0">
                <a:latin typeface="Book Antiqua" panose="02040602050305030304" pitchFamily="18" charset="0"/>
              </a:rPr>
              <a:t>The performed </a:t>
            </a:r>
            <a:r>
              <a:rPr lang="en-US" sz="1600" b="1" dirty="0">
                <a:latin typeface="Book Antiqua" panose="02040602050305030304" pitchFamily="18" charset="0"/>
              </a:rPr>
              <a:t>actions</a:t>
            </a:r>
          </a:p>
          <a:p>
            <a:pPr lvl="1"/>
            <a:r>
              <a:rPr lang="en-US" sz="1600" dirty="0">
                <a:latin typeface="Book Antiqua" panose="02040602050305030304" pitchFamily="18" charset="0"/>
              </a:rPr>
              <a:t>The player's position is reset to a default location at coordinates (100, height - 130), where height is the height of the game screen</a:t>
            </a:r>
          </a:p>
          <a:p>
            <a:pPr lvl="1"/>
            <a:r>
              <a:rPr lang="en-US" sz="1600" dirty="0">
                <a:latin typeface="Book Antiqua" panose="02040602050305030304" pitchFamily="18" charset="0"/>
              </a:rPr>
              <a:t>The </a:t>
            </a:r>
            <a:r>
              <a:rPr lang="en-US" sz="1600" dirty="0" err="1">
                <a:latin typeface="Book Antiqua" panose="02040602050305030304" pitchFamily="18" charset="0"/>
              </a:rPr>
              <a:t>turtle_group</a:t>
            </a:r>
            <a:r>
              <a:rPr lang="en-US" sz="1600" dirty="0">
                <a:latin typeface="Book Antiqua" panose="02040602050305030304" pitchFamily="18" charset="0"/>
              </a:rPr>
              <a:t>, </a:t>
            </a:r>
            <a:r>
              <a:rPr lang="en-US" sz="1600" dirty="0" err="1">
                <a:latin typeface="Book Antiqua" panose="02040602050305030304" pitchFamily="18" charset="0"/>
              </a:rPr>
              <a:t>exit_group</a:t>
            </a:r>
            <a:r>
              <a:rPr lang="en-US" sz="1600" dirty="0">
                <a:latin typeface="Book Antiqua" panose="02040602050305030304" pitchFamily="18" charset="0"/>
              </a:rPr>
              <a:t>, and potentially </a:t>
            </a:r>
            <a:r>
              <a:rPr lang="en-US" sz="1600" dirty="0" err="1">
                <a:latin typeface="Book Antiqua" panose="02040602050305030304" pitchFamily="18" charset="0"/>
              </a:rPr>
              <a:t>fire_group</a:t>
            </a:r>
            <a:r>
              <a:rPr lang="en-US" sz="1600" dirty="0">
                <a:latin typeface="Book Antiqua" panose="02040602050305030304" pitchFamily="18" charset="0"/>
              </a:rPr>
              <a:t> are emptied </a:t>
            </a:r>
          </a:p>
          <a:p>
            <a:pPr lvl="1"/>
            <a:r>
              <a:rPr lang="en-US" sz="1600" dirty="0">
                <a:latin typeface="Book Antiqua" panose="02040602050305030304" pitchFamily="18" charset="0"/>
              </a:rPr>
              <a:t>The function then checks if a file named level{level}_data exists, and if so, it loads the corresponding level data using the pickle module and assigns it to </a:t>
            </a:r>
            <a:r>
              <a:rPr lang="en-US" sz="1600" dirty="0" err="1">
                <a:latin typeface="Book Antiqua" panose="02040602050305030304" pitchFamily="18" charset="0"/>
              </a:rPr>
              <a:t>world_data</a:t>
            </a:r>
            <a:r>
              <a:rPr lang="en-US" sz="1600" dirty="0">
                <a:latin typeface="Book Antiqua" panose="02040602050305030304" pitchFamily="18" charset="0"/>
              </a:rPr>
              <a:t> </a:t>
            </a:r>
          </a:p>
          <a:p>
            <a:pPr lvl="1"/>
            <a:r>
              <a:rPr lang="en-US" sz="1600" dirty="0">
                <a:latin typeface="Book Antiqua" panose="02040602050305030304" pitchFamily="18" charset="0"/>
              </a:rPr>
              <a:t>A new instance of the game world is created using the fun function, passing the </a:t>
            </a:r>
            <a:r>
              <a:rPr lang="en-US" sz="1600" dirty="0" err="1">
                <a:latin typeface="Book Antiqua" panose="02040602050305030304" pitchFamily="18" charset="0"/>
              </a:rPr>
              <a:t>world_data</a:t>
            </a:r>
            <a:r>
              <a:rPr lang="en-US" sz="1600" dirty="0">
                <a:latin typeface="Book Antiqua" panose="02040602050305030304" pitchFamily="18" charset="0"/>
              </a:rPr>
              <a:t> as an argument</a:t>
            </a:r>
          </a:p>
        </p:txBody>
      </p:sp>
      <p:pic>
        <p:nvPicPr>
          <p:cNvPr id="5" name="Picture 4">
            <a:extLst>
              <a:ext uri="{FF2B5EF4-FFF2-40B4-BE49-F238E27FC236}">
                <a16:creationId xmlns:a16="http://schemas.microsoft.com/office/drawing/2014/main" id="{4C166C7D-FE07-4EF0-A4AC-783FEF7A9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3058" y="2765286"/>
            <a:ext cx="4881843" cy="2383341"/>
          </a:xfrm>
          <a:prstGeom prst="rect">
            <a:avLst/>
          </a:prstGeom>
        </p:spPr>
      </p:pic>
    </p:spTree>
    <p:extLst>
      <p:ext uri="{BB962C8B-B14F-4D97-AF65-F5344CB8AC3E}">
        <p14:creationId xmlns:p14="http://schemas.microsoft.com/office/powerpoint/2010/main" val="3652144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CE89-7025-4AB0-A530-A1D102371529}"/>
              </a:ext>
            </a:extLst>
          </p:cNvPr>
          <p:cNvSpPr>
            <a:spLocks noGrp="1"/>
          </p:cNvSpPr>
          <p:nvPr>
            <p:ph type="title"/>
          </p:nvPr>
        </p:nvSpPr>
        <p:spPr/>
        <p:txBody>
          <a:bodyPr/>
          <a:lstStyle/>
          <a:p>
            <a:r>
              <a:rPr lang="en-US" dirty="0">
                <a:latin typeface="Book Antiqua" panose="02040602050305030304" pitchFamily="18" charset="0"/>
              </a:rPr>
              <a:t>Buttons</a:t>
            </a:r>
          </a:p>
        </p:txBody>
      </p:sp>
      <p:sp>
        <p:nvSpPr>
          <p:cNvPr id="3" name="Content Placeholder 2">
            <a:extLst>
              <a:ext uri="{FF2B5EF4-FFF2-40B4-BE49-F238E27FC236}">
                <a16:creationId xmlns:a16="http://schemas.microsoft.com/office/drawing/2014/main" id="{1AFD34BD-4D0F-4131-A841-1EF9ACB371FB}"/>
              </a:ext>
            </a:extLst>
          </p:cNvPr>
          <p:cNvSpPr>
            <a:spLocks noGrp="1"/>
          </p:cNvSpPr>
          <p:nvPr>
            <p:ph idx="1"/>
          </p:nvPr>
        </p:nvSpPr>
        <p:spPr>
          <a:xfrm>
            <a:off x="1097280" y="1872577"/>
            <a:ext cx="9603275" cy="4513021"/>
          </a:xfrm>
        </p:spPr>
        <p:txBody>
          <a:bodyPr/>
          <a:lstStyle/>
          <a:p>
            <a:r>
              <a:rPr lang="en-US" b="1" dirty="0">
                <a:latin typeface="Book Antiqua" panose="02040602050305030304" pitchFamily="18" charset="0"/>
              </a:rPr>
              <a:t>The Button class </a:t>
            </a:r>
            <a:r>
              <a:rPr lang="en-US" dirty="0">
                <a:latin typeface="Book Antiqua" panose="02040602050305030304" pitchFamily="18" charset="0"/>
              </a:rPr>
              <a:t>encapsulates the functionality of a clickable button, handling its appearance, click detection, and drawing, providing a convenient way to create interactive buttons in the game</a:t>
            </a:r>
          </a:p>
          <a:p>
            <a:endParaRPr lang="en-US" dirty="0">
              <a:latin typeface="Book Antiqua" panose="02040602050305030304" pitchFamily="18" charset="0"/>
            </a:endParaRPr>
          </a:p>
        </p:txBody>
      </p:sp>
      <p:pic>
        <p:nvPicPr>
          <p:cNvPr id="5" name="Picture 4">
            <a:extLst>
              <a:ext uri="{FF2B5EF4-FFF2-40B4-BE49-F238E27FC236}">
                <a16:creationId xmlns:a16="http://schemas.microsoft.com/office/drawing/2014/main" id="{8DF998F9-9046-411C-87DA-1E11BB70C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977" y="2748788"/>
            <a:ext cx="3410426" cy="3376067"/>
          </a:xfrm>
          <a:prstGeom prst="rect">
            <a:avLst/>
          </a:prstGeom>
        </p:spPr>
      </p:pic>
      <p:pic>
        <p:nvPicPr>
          <p:cNvPr id="7" name="Picture 6">
            <a:extLst>
              <a:ext uri="{FF2B5EF4-FFF2-40B4-BE49-F238E27FC236}">
                <a16:creationId xmlns:a16="http://schemas.microsoft.com/office/drawing/2014/main" id="{05160178-4B40-4559-8E56-1C0D24F81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100" y="2748787"/>
            <a:ext cx="4850580" cy="3376068"/>
          </a:xfrm>
          <a:prstGeom prst="rect">
            <a:avLst/>
          </a:prstGeom>
        </p:spPr>
      </p:pic>
    </p:spTree>
    <p:extLst>
      <p:ext uri="{BB962C8B-B14F-4D97-AF65-F5344CB8AC3E}">
        <p14:creationId xmlns:p14="http://schemas.microsoft.com/office/powerpoint/2010/main" val="20330107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632</TotalTime>
  <Words>653</Words>
  <Application>Microsoft Office PowerPoint</Application>
  <PresentationFormat>Widescreen</PresentationFormat>
  <Paragraphs>69</Paragraphs>
  <Slides>22</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Book Antiqua</vt:lpstr>
      <vt:lpstr>Calibri</vt:lpstr>
      <vt:lpstr>Calibri Light</vt:lpstr>
      <vt:lpstr>Wingdings</vt:lpstr>
      <vt:lpstr>Retrospect</vt:lpstr>
      <vt:lpstr>Super Mario Using Pygame Library in Python   Sara AlSanajleh </vt:lpstr>
      <vt:lpstr>Game video</vt:lpstr>
      <vt:lpstr>Importing Libraries</vt:lpstr>
      <vt:lpstr>Screen dimensions control</vt:lpstr>
      <vt:lpstr>Formatting</vt:lpstr>
      <vt:lpstr>Sounds</vt:lpstr>
      <vt:lpstr>Text</vt:lpstr>
      <vt:lpstr>Reset Level</vt:lpstr>
      <vt:lpstr>Buttons</vt:lpstr>
      <vt:lpstr>Gamer</vt:lpstr>
      <vt:lpstr>PowerPoint Presentation</vt:lpstr>
      <vt:lpstr>Turtle</vt:lpstr>
      <vt:lpstr>Platform</vt:lpstr>
      <vt:lpstr>Fire     </vt:lpstr>
      <vt:lpstr> Coin</vt:lpstr>
      <vt:lpstr>Exit </vt:lpstr>
      <vt:lpstr>Fun</vt:lpstr>
      <vt:lpstr>End</vt:lpstr>
      <vt:lpstr>Game Interface Overview</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 mario  #pygame in python</dc:title>
  <dc:creator>sara alsanajleh</dc:creator>
  <cp:lastModifiedBy>sara alsanajleh</cp:lastModifiedBy>
  <cp:revision>20</cp:revision>
  <dcterms:created xsi:type="dcterms:W3CDTF">2023-05-28T18:51:38Z</dcterms:created>
  <dcterms:modified xsi:type="dcterms:W3CDTF">2023-06-02T22:07:43Z</dcterms:modified>
</cp:coreProperties>
</file>